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style6.xml" ContentType="application/vnd.ms-office.chartstyle+xml"/>
  <Override PartName="/ppt/charts/colors6.xml" ContentType="application/vnd.ms-office.chartcolorstyle+xml"/>
  <Override PartName="/ppt/charts/chart16.xml" ContentType="application/vnd.openxmlformats-officedocument.drawingml.chart+xml"/>
  <Override PartName="/ppt/charts/chart1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71" r:id="rId5"/>
    <p:sldId id="294" r:id="rId6"/>
    <p:sldId id="270" r:id="rId7"/>
    <p:sldId id="296" r:id="rId8"/>
    <p:sldId id="297" r:id="rId9"/>
    <p:sldId id="300" r:id="rId10"/>
    <p:sldId id="301" r:id="rId11"/>
    <p:sldId id="298" r:id="rId12"/>
    <p:sldId id="260" r:id="rId13"/>
    <p:sldId id="261" r:id="rId14"/>
    <p:sldId id="262" r:id="rId15"/>
    <p:sldId id="263" r:id="rId16"/>
    <p:sldId id="289" r:id="rId17"/>
    <p:sldId id="264" r:id="rId18"/>
    <p:sldId id="266" r:id="rId19"/>
    <p:sldId id="299" r:id="rId20"/>
    <p:sldId id="295" r:id="rId21"/>
    <p:sldId id="268" r:id="rId22"/>
    <p:sldId id="269" r:id="rId23"/>
    <p:sldId id="272" r:id="rId24"/>
    <p:sldId id="273" r:id="rId25"/>
    <p:sldId id="274" r:id="rId26"/>
    <p:sldId id="275" r:id="rId27"/>
    <p:sldId id="290" r:id="rId28"/>
    <p:sldId id="291" r:id="rId29"/>
    <p:sldId id="292" r:id="rId30"/>
    <p:sldId id="286" r:id="rId31"/>
    <p:sldId id="29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624A"/>
    <a:srgbClr val="FFF7E7"/>
    <a:srgbClr val="145538"/>
    <a:srgbClr val="0D803A"/>
    <a:srgbClr val="FFFFFF"/>
    <a:srgbClr val="FEFEFE"/>
    <a:srgbClr val="4A654D"/>
    <a:srgbClr val="6E826C"/>
    <a:srgbClr val="4E5C4C"/>
    <a:srgbClr val="FDF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1" autoAdjust="0"/>
    <p:restoredTop sz="94660"/>
  </p:normalViewPr>
  <p:slideViewPr>
    <p:cSldViewPr snapToGrid="0">
      <p:cViewPr>
        <p:scale>
          <a:sx n="45" d="100"/>
          <a:sy n="45" d="100"/>
        </p:scale>
        <p:origin x="780" y="5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5.xml"/><Relationship Id="rId1" Type="http://schemas.microsoft.com/office/2011/relationships/chartStyle" Target="style5.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6.xml"/><Relationship Id="rId1" Type="http://schemas.microsoft.com/office/2011/relationships/chartStyle" Target="style6.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7.xml"/><Relationship Id="rId1" Type="http://schemas.microsoft.com/office/2011/relationships/chartStyle" Target="style7.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40605437992126"/>
          <c:y val="3.0468748125692169E-2"/>
        </c:manualLayout>
      </c:layout>
      <c:overlay val="0"/>
      <c:spPr>
        <a:noFill/>
        <a:ln>
          <a:noFill/>
        </a:ln>
        <a:effectLst/>
      </c:spPr>
      <c:txPr>
        <a:bodyPr rot="0" spcFirstLastPara="1" vertOverflow="ellipsis" vert="horz" wrap="square" anchor="ctr" anchorCtr="1"/>
        <a:lstStyle/>
        <a:p>
          <a:pPr>
            <a:defRPr sz="2800" b="1" i="0" u="none" strike="noStrike" kern="1200" spc="0" baseline="0">
              <a:solidFill>
                <a:schemeClr val="tx1">
                  <a:lumMod val="65000"/>
                  <a:lumOff val="35000"/>
                </a:schemeClr>
              </a:solidFill>
              <a:latin typeface="UTM Avo" panose="02040603050506020204" pitchFamily="18" charset="0"/>
              <a:ea typeface="+mn-ea"/>
              <a:cs typeface="+mn-cs"/>
            </a:defRPr>
          </a:pPr>
          <a:endParaRPr lang="vi-VN"/>
        </a:p>
      </c:txPr>
    </c:title>
    <c:autoTitleDeleted val="0"/>
    <c:plotArea>
      <c:layout/>
      <c:pieChart>
        <c:varyColors val="1"/>
        <c:ser>
          <c:idx val="0"/>
          <c:order val="0"/>
          <c:tx>
            <c:strRef>
              <c:f>Sheet1!$B$1</c:f>
              <c:strCache>
                <c:ptCount val="1"/>
                <c:pt idx="0">
                  <c:v>Số vốn đầu tư</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050-4285-97E9-0222C5B4276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050-4285-97E9-0222C5B4276E}"/>
              </c:ext>
            </c:extLst>
          </c:dPt>
          <c:dLbls>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chemeClr val="tx1">
                        <a:lumMod val="75000"/>
                        <a:lumOff val="25000"/>
                      </a:schemeClr>
                    </a:solidFill>
                    <a:latin typeface="UTM Avo" panose="02040603050506020204" pitchFamily="18" charset="0"/>
                    <a:ea typeface="+mn-ea"/>
                    <a:cs typeface="+mn-cs"/>
                  </a:defRPr>
                </a:pPr>
                <a:endParaRPr lang="vi-V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Nâng cao chất lượng sản phẩm</c:v>
                </c:pt>
                <c:pt idx="1">
                  <c:v>Marketing</c:v>
                </c:pt>
              </c:strCache>
            </c:strRef>
          </c:cat>
          <c:val>
            <c:numRef>
              <c:f>Sheet1!$B$2:$B$3</c:f>
              <c:numCache>
                <c:formatCode>0%</c:formatCode>
                <c:ptCount val="2"/>
                <c:pt idx="0">
                  <c:v>0.4</c:v>
                </c:pt>
                <c:pt idx="1">
                  <c:v>0.6</c:v>
                </c:pt>
              </c:numCache>
            </c:numRef>
          </c:val>
          <c:extLst>
            <c:ext xmlns:c16="http://schemas.microsoft.com/office/drawing/2014/chart" uri="{C3380CC4-5D6E-409C-BE32-E72D297353CC}">
              <c16:uniqueId val="{00000004-9050-4285-97E9-0222C5B4276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UTM Avo" panose="02040603050506020204" pitchFamily="18" charset="0"/>
              <a:ea typeface="+mn-ea"/>
              <a:cs typeface="+mn-cs"/>
            </a:defRPr>
          </a:pPr>
          <a:endParaRPr lang="vi-VN"/>
        </a:p>
      </c:txPr>
    </c:legend>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0" i="0" u="none" strike="noStrike" kern="1200" spc="0" baseline="0">
                <a:solidFill>
                  <a:srgbClr val="46624A"/>
                </a:solidFill>
                <a:latin typeface="Times New Roman" panose="02020603050405020304" pitchFamily="18" charset="0"/>
                <a:ea typeface="+mn-ea"/>
                <a:cs typeface="Times New Roman" panose="02020603050405020304" pitchFamily="18" charset="0"/>
              </a:defRPr>
            </a:pPr>
            <a:r>
              <a:rPr lang="en-US" sz="1500" b="1" dirty="0">
                <a:solidFill>
                  <a:srgbClr val="46624A"/>
                </a:solidFill>
                <a:latin typeface="UTM Avo" panose="02040603050506020204" pitchFamily="18" charset="0"/>
              </a:rPr>
              <a:t>KẾT QUẢ XÂY DỰNG CÁC BÀI POST CÓ GIÁ TRỊ TIẾP CẬN VỀ KHÍA CẠNH SỐ LƯỢNG</a:t>
            </a:r>
            <a:endParaRPr lang="vi-VN" sz="1500" b="1" dirty="0">
              <a:solidFill>
                <a:srgbClr val="46624A"/>
              </a:solidFill>
            </a:endParaRPr>
          </a:p>
        </c:rich>
      </c:tx>
      <c:overlay val="0"/>
      <c:spPr>
        <a:noFill/>
        <a:ln>
          <a:noFill/>
        </a:ln>
        <a:effectLst/>
      </c:spPr>
      <c:txPr>
        <a:bodyPr rot="0" spcFirstLastPara="1" vertOverflow="ellipsis" vert="horz" wrap="square" anchor="ctr" anchorCtr="1"/>
        <a:lstStyle/>
        <a:p>
          <a:pPr>
            <a:defRPr sz="1500" b="0" i="0" u="none" strike="noStrike" kern="1200" spc="0" baseline="0">
              <a:solidFill>
                <a:srgbClr val="46624A"/>
              </a:solidFill>
              <a:latin typeface="Times New Roman" panose="02020603050405020304" pitchFamily="18" charset="0"/>
              <a:ea typeface="+mn-ea"/>
              <a:cs typeface="Times New Roman" panose="02020603050405020304" pitchFamily="18" charset="0"/>
            </a:defRPr>
          </a:pPr>
          <a:endParaRPr lang="vi-VN"/>
        </a:p>
      </c:txPr>
    </c:title>
    <c:autoTitleDeleted val="0"/>
    <c:plotArea>
      <c:layout>
        <c:manualLayout>
          <c:layoutTarget val="inner"/>
          <c:xMode val="edge"/>
          <c:yMode val="edge"/>
          <c:x val="0.12489939929305871"/>
          <c:y val="0.22847155165567615"/>
          <c:w val="0.85261433069142478"/>
          <c:h val="0.43770430940789312"/>
        </c:manualLayout>
      </c:layout>
      <c:lineChart>
        <c:grouping val="standard"/>
        <c:varyColors val="0"/>
        <c:ser>
          <c:idx val="0"/>
          <c:order val="0"/>
          <c:tx>
            <c:strRef>
              <c:f>Sheet1!$B$1</c:f>
              <c:strCache>
                <c:ptCount val="1"/>
                <c:pt idx="0">
                  <c:v>POST ĐẠT 500 NGƯỜI TIẾP CẬN TRỞ LÊN</c:v>
                </c:pt>
              </c:strCache>
            </c:strRef>
          </c:tx>
          <c:spPr>
            <a:ln w="28575" cap="rnd">
              <a:solidFill>
                <a:schemeClr val="accent2"/>
              </a:solidFill>
              <a:round/>
            </a:ln>
            <a:effectLst/>
          </c:spPr>
          <c:marker>
            <c:symbol val="none"/>
          </c:marker>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2</c:v>
                </c:pt>
                <c:pt idx="1">
                  <c:v>3</c:v>
                </c:pt>
                <c:pt idx="2">
                  <c:v>9</c:v>
                </c:pt>
                <c:pt idx="3">
                  <c:v>21</c:v>
                </c:pt>
                <c:pt idx="4">
                  <c:v>26</c:v>
                </c:pt>
                <c:pt idx="5">
                  <c:v>34</c:v>
                </c:pt>
                <c:pt idx="6">
                  <c:v>37</c:v>
                </c:pt>
                <c:pt idx="7">
                  <c:v>39</c:v>
                </c:pt>
                <c:pt idx="8">
                  <c:v>47</c:v>
                </c:pt>
                <c:pt idx="9">
                  <c:v>54</c:v>
                </c:pt>
                <c:pt idx="10">
                  <c:v>54</c:v>
                </c:pt>
                <c:pt idx="11">
                  <c:v>64</c:v>
                </c:pt>
                <c:pt idx="12">
                  <c:v>72</c:v>
                </c:pt>
              </c:numCache>
            </c:numRef>
          </c:val>
          <c:smooth val="0"/>
          <c:extLst>
            <c:ext xmlns:c16="http://schemas.microsoft.com/office/drawing/2014/chart" uri="{C3380CC4-5D6E-409C-BE32-E72D297353CC}">
              <c16:uniqueId val="{00000000-96B0-4A1F-95EF-276A50FB64A0}"/>
            </c:ext>
          </c:extLst>
        </c:ser>
        <c:dLbls>
          <c:showLegendKey val="0"/>
          <c:showVal val="0"/>
          <c:showCatName val="0"/>
          <c:showSerName val="0"/>
          <c:showPercent val="0"/>
          <c:showBubbleSize val="0"/>
        </c:dLbls>
        <c:smooth val="0"/>
        <c:axId val="-1549935184"/>
        <c:axId val="-1549933008"/>
      </c:lineChart>
      <c:catAx>
        <c:axId val="-1549935184"/>
        <c:scaling>
          <c:orientation val="minMax"/>
        </c:scaling>
        <c:delete val="0"/>
        <c:axPos val="b"/>
        <c:title>
          <c:tx>
            <c:rich>
              <a:bodyPr rot="0" spcFirstLastPara="1" vertOverflow="ellipsis" vert="horz" wrap="square" anchor="ctr" anchorCtr="1"/>
              <a:lstStyle/>
              <a:p>
                <a:pPr>
                  <a:defRPr sz="1300" b="1" i="0" u="none" strike="noStrike" kern="1200" baseline="0">
                    <a:solidFill>
                      <a:srgbClr val="46624A"/>
                    </a:solidFill>
                    <a:latin typeface="UTM Avo" panose="02040603050506020204" pitchFamily="18" charset="0"/>
                    <a:ea typeface="+mn-ea"/>
                    <a:cs typeface="Times New Roman" panose="02020603050405020304" pitchFamily="18" charset="0"/>
                  </a:defRPr>
                </a:pPr>
                <a:r>
                  <a:rPr lang="en-US" sz="1300" b="1">
                    <a:solidFill>
                      <a:srgbClr val="46624A"/>
                    </a:solidFill>
                    <a:latin typeface="UTM Avo" panose="02040603050506020204" pitchFamily="18" charset="0"/>
                  </a:rPr>
                  <a:t>Tuần</a:t>
                </a:r>
                <a:endParaRPr lang="vi-VN" sz="1300" b="1">
                  <a:solidFill>
                    <a:srgbClr val="46624A"/>
                  </a:solidFill>
                </a:endParaRPr>
              </a:p>
            </c:rich>
          </c:tx>
          <c:overlay val="0"/>
          <c:spPr>
            <a:noFill/>
            <a:ln>
              <a:noFill/>
            </a:ln>
            <a:effectLst/>
          </c:spPr>
          <c:txPr>
            <a:bodyPr rot="0" spcFirstLastPara="1" vertOverflow="ellipsis" vert="horz" wrap="square" anchor="ctr" anchorCtr="1"/>
            <a:lstStyle/>
            <a:p>
              <a:pPr>
                <a:defRPr sz="1300" b="1"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crossAx val="-1549933008"/>
        <c:crosses val="autoZero"/>
        <c:auto val="1"/>
        <c:lblAlgn val="ctr"/>
        <c:lblOffset val="100"/>
        <c:noMultiLvlLbl val="0"/>
      </c:catAx>
      <c:valAx>
        <c:axId val="-1549933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00" b="1" i="0" u="none" strike="noStrike" kern="1200" baseline="0">
                    <a:solidFill>
                      <a:srgbClr val="46624A"/>
                    </a:solidFill>
                    <a:latin typeface="UTM Avo" panose="02040603050506020204" pitchFamily="18" charset="0"/>
                    <a:ea typeface="+mn-ea"/>
                    <a:cs typeface="Times New Roman" panose="02020603050405020304" pitchFamily="18" charset="0"/>
                  </a:defRPr>
                </a:pPr>
                <a:r>
                  <a:rPr lang="en-US" sz="1300" b="1">
                    <a:solidFill>
                      <a:srgbClr val="46624A"/>
                    </a:solidFill>
                    <a:latin typeface="UTM Avo" panose="02040603050506020204" pitchFamily="18" charset="0"/>
                  </a:rPr>
                  <a:t>Số lượng</a:t>
                </a:r>
                <a:endParaRPr lang="vi-VN" sz="1300" b="1">
                  <a:solidFill>
                    <a:srgbClr val="46624A"/>
                  </a:solidFill>
                </a:endParaRPr>
              </a:p>
            </c:rich>
          </c:tx>
          <c:overlay val="0"/>
          <c:spPr>
            <a:noFill/>
            <a:ln>
              <a:noFill/>
            </a:ln>
            <a:effectLst/>
          </c:spPr>
          <c:txPr>
            <a:bodyPr rot="-5400000" spcFirstLastPara="1" vertOverflow="ellipsis" vert="horz" wrap="square" anchor="ctr" anchorCtr="1"/>
            <a:lstStyle/>
            <a:p>
              <a:pPr>
                <a:defRPr sz="1300" b="1"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crossAx val="-1549935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UTM Avo" panose="02040603050506020204" pitchFamily="18" charset="0"/>
              <a:ea typeface="+mn-ea"/>
              <a:cs typeface="Times New Roman" panose="02020603050405020304" pitchFamily="18" charset="0"/>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vi-V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0" i="0" u="none" strike="noStrike" kern="1200" spc="0" baseline="0">
                <a:solidFill>
                  <a:srgbClr val="46624A"/>
                </a:solidFill>
                <a:latin typeface="Times New Roman" panose="02020603050405020304" pitchFamily="18" charset="0"/>
                <a:ea typeface="+mn-ea"/>
                <a:cs typeface="Times New Roman" panose="02020603050405020304" pitchFamily="18" charset="0"/>
              </a:defRPr>
            </a:pPr>
            <a:r>
              <a:rPr lang="en-US" sz="1500" b="1" dirty="0">
                <a:solidFill>
                  <a:srgbClr val="46624A"/>
                </a:solidFill>
                <a:latin typeface="UTM Avo" pitchFamily="18" charset="0"/>
              </a:rPr>
              <a:t>KẾT QUẢ XÂY DỰNG CÁC BÀI POST CÓ GIÁ TRỊ TƯƠNG TÁC VỀ KHÍA CẠNH SỐ LƯỢNG</a:t>
            </a:r>
            <a:endParaRPr lang="vi-VN" sz="1500" b="1" dirty="0">
              <a:solidFill>
                <a:srgbClr val="46624A"/>
              </a:solidFill>
            </a:endParaRPr>
          </a:p>
        </c:rich>
      </c:tx>
      <c:layout>
        <c:manualLayout>
          <c:xMode val="edge"/>
          <c:yMode val="edge"/>
          <c:x val="0.13434021329627657"/>
          <c:y val="3.4132260715320106E-2"/>
        </c:manualLayout>
      </c:layout>
      <c:overlay val="0"/>
      <c:spPr>
        <a:noFill/>
        <a:ln>
          <a:noFill/>
        </a:ln>
        <a:effectLst/>
      </c:spPr>
    </c:title>
    <c:autoTitleDeleted val="0"/>
    <c:plotArea>
      <c:layout/>
      <c:lineChart>
        <c:grouping val="standard"/>
        <c:varyColors val="0"/>
        <c:ser>
          <c:idx val="0"/>
          <c:order val="0"/>
          <c:tx>
            <c:strRef>
              <c:f>Sheet1!$B$1</c:f>
              <c:strCache>
                <c:ptCount val="1"/>
                <c:pt idx="0">
                  <c:v>POST ĐẠT 50 NGƯỜI TƯƠNG TÁC </c:v>
                </c:pt>
              </c:strCache>
            </c:strRef>
          </c:tx>
          <c:spPr>
            <a:ln w="28575" cap="rnd">
              <a:solidFill>
                <a:schemeClr val="accent2"/>
              </a:solidFill>
              <a:round/>
            </a:ln>
            <a:effectLst/>
          </c:spPr>
          <c:marker>
            <c:symbol val="none"/>
          </c:marker>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3</c:v>
                </c:pt>
                <c:pt idx="1">
                  <c:v>3</c:v>
                </c:pt>
                <c:pt idx="2">
                  <c:v>14</c:v>
                </c:pt>
                <c:pt idx="3">
                  <c:v>20</c:v>
                </c:pt>
                <c:pt idx="4">
                  <c:v>23</c:v>
                </c:pt>
                <c:pt idx="5">
                  <c:v>33</c:v>
                </c:pt>
                <c:pt idx="6">
                  <c:v>36</c:v>
                </c:pt>
                <c:pt idx="7">
                  <c:v>36</c:v>
                </c:pt>
                <c:pt idx="8">
                  <c:v>46</c:v>
                </c:pt>
                <c:pt idx="9">
                  <c:v>54</c:v>
                </c:pt>
                <c:pt idx="10">
                  <c:v>55</c:v>
                </c:pt>
                <c:pt idx="11">
                  <c:v>62</c:v>
                </c:pt>
                <c:pt idx="12">
                  <c:v>68</c:v>
                </c:pt>
              </c:numCache>
            </c:numRef>
          </c:val>
          <c:smooth val="0"/>
          <c:extLst>
            <c:ext xmlns:c16="http://schemas.microsoft.com/office/drawing/2014/chart" uri="{C3380CC4-5D6E-409C-BE32-E72D297353CC}">
              <c16:uniqueId val="{00000000-E9CE-4678-B3AB-98BA0D5B45D2}"/>
            </c:ext>
          </c:extLst>
        </c:ser>
        <c:ser>
          <c:idx val="1"/>
          <c:order val="1"/>
          <c:tx>
            <c:strRef>
              <c:f>Sheet1!#REF!</c:f>
              <c:strCache>
                <c:ptCount val="1"/>
                <c:pt idx="0">
                  <c:v>#REF!</c:v>
                </c:pt>
              </c:strCache>
            </c:strRef>
          </c:tx>
          <c:spPr>
            <a:ln w="28575" cap="rnd">
              <a:solidFill>
                <a:schemeClr val="accent2"/>
              </a:solidFill>
              <a:round/>
            </a:ln>
            <a:effectLst/>
          </c:spPr>
          <c:marker>
            <c:symbol val="none"/>
          </c:marker>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1-E9CE-4678-B3AB-98BA0D5B45D2}"/>
            </c:ext>
          </c:extLst>
        </c:ser>
        <c:ser>
          <c:idx val="2"/>
          <c:order val="2"/>
          <c:tx>
            <c:strRef>
              <c:f>Sheet1!#REF!</c:f>
              <c:strCache>
                <c:ptCount val="1"/>
                <c:pt idx="0">
                  <c:v>#REF!</c:v>
                </c:pt>
              </c:strCache>
            </c:strRef>
          </c:tx>
          <c:spPr>
            <a:ln w="28575" cap="rnd">
              <a:solidFill>
                <a:schemeClr val="accent3"/>
              </a:solidFill>
              <a:round/>
            </a:ln>
            <a:effectLst/>
          </c:spPr>
          <c:marker>
            <c:symbol val="none"/>
          </c:marker>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Sheet1!#REF!</c:f>
              <c:numCache>
                <c:formatCode>General</c:formatCode>
                <c:ptCount val="1"/>
                <c:pt idx="0">
                  <c:v>1</c:v>
                </c:pt>
              </c:numCache>
            </c:numRef>
          </c:val>
          <c:smooth val="0"/>
          <c:extLst>
            <c:ext xmlns:c16="http://schemas.microsoft.com/office/drawing/2014/chart" uri="{C3380CC4-5D6E-409C-BE32-E72D297353CC}">
              <c16:uniqueId val="{00000002-E9CE-4678-B3AB-98BA0D5B45D2}"/>
            </c:ext>
          </c:extLst>
        </c:ser>
        <c:dLbls>
          <c:showLegendKey val="0"/>
          <c:showVal val="0"/>
          <c:showCatName val="0"/>
          <c:showSerName val="0"/>
          <c:showPercent val="0"/>
          <c:showBubbleSize val="0"/>
        </c:dLbls>
        <c:smooth val="0"/>
        <c:axId val="-1606963616"/>
        <c:axId val="-1606962528"/>
      </c:lineChart>
      <c:catAx>
        <c:axId val="-1606963616"/>
        <c:scaling>
          <c:orientation val="minMax"/>
        </c:scaling>
        <c:delete val="0"/>
        <c:axPos val="b"/>
        <c:title>
          <c:tx>
            <c:rich>
              <a:bodyPr rot="0" spcFirstLastPara="1" vertOverflow="ellipsis" vert="horz" wrap="square" anchor="ctr" anchorCtr="1"/>
              <a:lstStyle/>
              <a:p>
                <a:pPr>
                  <a:defRPr sz="1300" b="1" i="0" u="none" strike="noStrike" kern="1200" baseline="0">
                    <a:solidFill>
                      <a:srgbClr val="46624A"/>
                    </a:solidFill>
                    <a:latin typeface="UTM Avo" pitchFamily="18" charset="0"/>
                    <a:ea typeface="+mn-ea"/>
                    <a:cs typeface="Times New Roman" panose="02020603050405020304" pitchFamily="18" charset="0"/>
                  </a:defRPr>
                </a:pPr>
                <a:r>
                  <a:rPr lang="en-US" sz="1300" b="1">
                    <a:solidFill>
                      <a:srgbClr val="46624A"/>
                    </a:solidFill>
                    <a:latin typeface="UTM Avo" pitchFamily="18" charset="0"/>
                  </a:rPr>
                  <a:t>Tuần</a:t>
                </a:r>
                <a:endParaRPr lang="vi-VN" sz="1300" b="1">
                  <a:solidFill>
                    <a:srgbClr val="46624A"/>
                  </a:solidFill>
                </a:endParaRP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UTM Avo" pitchFamily="18" charset="0"/>
                <a:ea typeface="+mn-ea"/>
                <a:cs typeface="Times New Roman" panose="02020603050405020304" pitchFamily="18" charset="0"/>
              </a:defRPr>
            </a:pPr>
            <a:endParaRPr lang="vi-VN"/>
          </a:p>
        </c:txPr>
        <c:crossAx val="-1606962528"/>
        <c:crosses val="autoZero"/>
        <c:auto val="1"/>
        <c:lblAlgn val="ctr"/>
        <c:lblOffset val="100"/>
        <c:noMultiLvlLbl val="0"/>
      </c:catAx>
      <c:valAx>
        <c:axId val="-1606962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00" b="1" i="0" u="none" strike="noStrike" kern="1200" baseline="0">
                    <a:solidFill>
                      <a:srgbClr val="46624A"/>
                    </a:solidFill>
                    <a:latin typeface="UTM Avo" pitchFamily="18" charset="0"/>
                    <a:ea typeface="+mn-ea"/>
                    <a:cs typeface="Times New Roman" panose="02020603050405020304" pitchFamily="18" charset="0"/>
                  </a:defRPr>
                </a:pPr>
                <a:r>
                  <a:rPr lang="en-US" sz="1300" b="1">
                    <a:solidFill>
                      <a:srgbClr val="46624A"/>
                    </a:solidFill>
                    <a:latin typeface="UTM Avo" pitchFamily="18" charset="0"/>
                  </a:rPr>
                  <a:t>Số lượng</a:t>
                </a:r>
                <a:endParaRPr lang="vi-VN" sz="1300" b="1">
                  <a:solidFill>
                    <a:srgbClr val="46624A"/>
                  </a:solidFill>
                </a:endParaRP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UTM Avo" pitchFamily="18" charset="0"/>
                <a:ea typeface="+mn-ea"/>
                <a:cs typeface="Times New Roman" panose="02020603050405020304" pitchFamily="18" charset="0"/>
              </a:defRPr>
            </a:pPr>
            <a:endParaRPr lang="vi-VN"/>
          </a:p>
        </c:txPr>
        <c:crossAx val="-1606963616"/>
        <c:crosses val="autoZero"/>
        <c:crossBetween val="between"/>
      </c:valAx>
    </c:plotArea>
    <c:legend>
      <c:legendPos val="b"/>
      <c:legendEntry>
        <c:idx val="1"/>
        <c:delete val="1"/>
      </c:legendEntry>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rgbClr val="46624A"/>
              </a:solidFill>
              <a:latin typeface="UTM Avo" pitchFamily="18" charset="0"/>
              <a:ea typeface="+mn-ea"/>
              <a:cs typeface="Times New Roman" panose="02020603050405020304" pitchFamily="18" charset="0"/>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latin typeface="Times New Roman" panose="02020603050405020304" pitchFamily="18" charset="0"/>
          <a:cs typeface="Times New Roman" panose="02020603050405020304" pitchFamily="18" charset="0"/>
        </a:defRPr>
      </a:pPr>
      <a:endParaRPr lang="vi-V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46624A"/>
                </a:solidFill>
                <a:latin typeface="Times New Roman" panose="02020603050405020304" pitchFamily="18" charset="0"/>
                <a:ea typeface="+mn-ea"/>
                <a:cs typeface="Times New Roman" panose="02020603050405020304" pitchFamily="18" charset="0"/>
              </a:defRPr>
            </a:pPr>
            <a:r>
              <a:rPr lang="en-US" sz="1500" b="1" dirty="0">
                <a:solidFill>
                  <a:srgbClr val="46624A"/>
                </a:solidFill>
                <a:latin typeface="UTM Avo" pitchFamily="18" charset="0"/>
              </a:rPr>
              <a:t>KẾT QUẢ THU HÚT SỰ TƯƠNG TÁC</a:t>
            </a:r>
          </a:p>
          <a:p>
            <a:pPr>
              <a:defRPr sz="1400" b="0" i="0" u="none" strike="noStrike" kern="1200" spc="0" baseline="0">
                <a:solidFill>
                  <a:srgbClr val="46624A"/>
                </a:solidFill>
                <a:latin typeface="Times New Roman" panose="02020603050405020304" pitchFamily="18" charset="0"/>
                <a:ea typeface="+mn-ea"/>
                <a:cs typeface="Times New Roman" panose="02020603050405020304" pitchFamily="18" charset="0"/>
              </a:defRPr>
            </a:pPr>
            <a:r>
              <a:rPr lang="en-US" sz="1500" b="1" dirty="0">
                <a:solidFill>
                  <a:srgbClr val="46624A"/>
                </a:solidFill>
                <a:latin typeface="UTM Avo" pitchFamily="18" charset="0"/>
              </a:rPr>
              <a:t>CỦA NGƯỜI DÙNG</a:t>
            </a:r>
            <a:endParaRPr lang="vi-VN" sz="1500" b="1" dirty="0">
              <a:solidFill>
                <a:srgbClr val="46624A"/>
              </a:solidFill>
            </a:endParaRPr>
          </a:p>
        </c:rich>
      </c:tx>
      <c:overlay val="0"/>
      <c:spPr>
        <a:noFill/>
        <a:ln>
          <a:noFill/>
        </a:ln>
        <a:effectLst/>
      </c:spPr>
    </c:title>
    <c:autoTitleDeleted val="0"/>
    <c:plotArea>
      <c:layout/>
      <c:lineChart>
        <c:grouping val="standard"/>
        <c:varyColors val="0"/>
        <c:ser>
          <c:idx val="0"/>
          <c:order val="0"/>
          <c:tx>
            <c:strRef>
              <c:f>Sheet1!$B$1</c:f>
              <c:strCache>
                <c:ptCount val="1"/>
                <c:pt idx="0">
                  <c:v>Số người tương tác (TB mỗi 7 ngày)</c:v>
                </c:pt>
              </c:strCache>
            </c:strRef>
          </c:tx>
          <c:spPr>
            <a:ln w="28575" cap="rnd">
              <a:solidFill>
                <a:schemeClr val="accent1"/>
              </a:solidFill>
              <a:round/>
            </a:ln>
            <a:effectLst/>
          </c:spPr>
          <c:marker>
            <c:symbol val="none"/>
          </c:marker>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374</c:v>
                </c:pt>
                <c:pt idx="1">
                  <c:v>1515</c:v>
                </c:pt>
                <c:pt idx="2">
                  <c:v>1018</c:v>
                </c:pt>
                <c:pt idx="3">
                  <c:v>1753</c:v>
                </c:pt>
                <c:pt idx="4">
                  <c:v>2460</c:v>
                </c:pt>
                <c:pt idx="5">
                  <c:v>2664</c:v>
                </c:pt>
                <c:pt idx="6">
                  <c:v>2492</c:v>
                </c:pt>
                <c:pt idx="7">
                  <c:v>2594</c:v>
                </c:pt>
                <c:pt idx="8">
                  <c:v>2504</c:v>
                </c:pt>
                <c:pt idx="9">
                  <c:v>2450</c:v>
                </c:pt>
                <c:pt idx="10">
                  <c:v>2671</c:v>
                </c:pt>
                <c:pt idx="11">
                  <c:v>2649</c:v>
                </c:pt>
                <c:pt idx="12">
                  <c:v>2807</c:v>
                </c:pt>
              </c:numCache>
            </c:numRef>
          </c:val>
          <c:smooth val="0"/>
          <c:extLst>
            <c:ext xmlns:c16="http://schemas.microsoft.com/office/drawing/2014/chart" uri="{C3380CC4-5D6E-409C-BE32-E72D297353CC}">
              <c16:uniqueId val="{00000000-1581-49AD-8C95-0EA87F805A33}"/>
            </c:ext>
          </c:extLst>
        </c:ser>
        <c:dLbls>
          <c:showLegendKey val="0"/>
          <c:showVal val="0"/>
          <c:showCatName val="0"/>
          <c:showSerName val="0"/>
          <c:showPercent val="0"/>
          <c:showBubbleSize val="0"/>
        </c:dLbls>
        <c:smooth val="0"/>
        <c:axId val="-1606976128"/>
        <c:axId val="-1606964704"/>
      </c:lineChart>
      <c:catAx>
        <c:axId val="-1606976128"/>
        <c:scaling>
          <c:orientation val="minMax"/>
        </c:scaling>
        <c:delete val="0"/>
        <c:axPos val="b"/>
        <c:title>
          <c:tx>
            <c:rich>
              <a:bodyPr rot="0" spcFirstLastPara="1" vertOverflow="ellipsis" vert="horz" wrap="square" anchor="ctr" anchorCtr="1"/>
              <a:lstStyle/>
              <a:p>
                <a:pPr>
                  <a:defRPr sz="1300" b="1" i="0" u="none" strike="noStrike" kern="1200" baseline="0">
                    <a:solidFill>
                      <a:srgbClr val="46624A"/>
                    </a:solidFill>
                    <a:latin typeface="UTM Avo" pitchFamily="18" charset="0"/>
                    <a:ea typeface="+mn-ea"/>
                    <a:cs typeface="Times New Roman" panose="02020603050405020304" pitchFamily="18" charset="0"/>
                  </a:defRPr>
                </a:pPr>
                <a:r>
                  <a:rPr lang="en-US" sz="1300" b="1">
                    <a:solidFill>
                      <a:srgbClr val="46624A"/>
                    </a:solidFill>
                    <a:latin typeface="UTM Avo" pitchFamily="18" charset="0"/>
                  </a:rPr>
                  <a:t>Tuần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UTM Avo" pitchFamily="18" charset="0"/>
                <a:ea typeface="+mn-ea"/>
                <a:cs typeface="Times New Roman" panose="02020603050405020304" pitchFamily="18" charset="0"/>
              </a:defRPr>
            </a:pPr>
            <a:endParaRPr lang="vi-VN"/>
          </a:p>
        </c:txPr>
        <c:crossAx val="-1606964704"/>
        <c:crosses val="autoZero"/>
        <c:auto val="1"/>
        <c:lblAlgn val="ctr"/>
        <c:lblOffset val="100"/>
        <c:noMultiLvlLbl val="0"/>
      </c:catAx>
      <c:valAx>
        <c:axId val="-1606964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00" b="1" i="0" u="none" strike="noStrike" kern="1200" baseline="0">
                    <a:solidFill>
                      <a:srgbClr val="46624A"/>
                    </a:solidFill>
                    <a:latin typeface="UTM Avo" pitchFamily="18" charset="0"/>
                    <a:ea typeface="+mn-ea"/>
                    <a:cs typeface="Times New Roman" panose="02020603050405020304" pitchFamily="18" charset="0"/>
                  </a:defRPr>
                </a:pPr>
                <a:r>
                  <a:rPr lang="en-US" sz="1300" b="1">
                    <a:solidFill>
                      <a:srgbClr val="46624A"/>
                    </a:solidFill>
                    <a:latin typeface="UTM Avo" pitchFamily="18" charset="0"/>
                  </a:rPr>
                  <a:t>Tương</a:t>
                </a:r>
                <a:r>
                  <a:rPr lang="en-US" sz="1300" b="1" baseline="0" dirty="0">
                    <a:solidFill>
                      <a:srgbClr val="46624A"/>
                    </a:solidFill>
                    <a:latin typeface="UTM Avo" pitchFamily="18" charset="0"/>
                  </a:rPr>
                  <a:t> </a:t>
                </a:r>
                <a:r>
                  <a:rPr lang="en-US" sz="1300" b="1" baseline="0" dirty="0" err="1">
                    <a:solidFill>
                      <a:srgbClr val="46624A"/>
                    </a:solidFill>
                    <a:latin typeface="UTM Avo" pitchFamily="18" charset="0"/>
                  </a:rPr>
                  <a:t>tác</a:t>
                </a:r>
                <a:endParaRPr lang="en-US" sz="1300" b="1" dirty="0">
                  <a:solidFill>
                    <a:srgbClr val="46624A"/>
                  </a:solidFill>
                  <a:latin typeface="UTM Avo" pitchFamily="18" charset="0"/>
                </a:endParaRP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UTM Avo" pitchFamily="18" charset="0"/>
                <a:ea typeface="+mn-ea"/>
                <a:cs typeface="Times New Roman" panose="02020603050405020304" pitchFamily="18" charset="0"/>
              </a:defRPr>
            </a:pPr>
            <a:endParaRPr lang="vi-VN"/>
          </a:p>
        </c:txPr>
        <c:crossAx val="-1606976128"/>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46624A"/>
              </a:solidFill>
              <a:latin typeface="UTM Avo" pitchFamily="18" charset="0"/>
              <a:ea typeface="+mn-ea"/>
              <a:cs typeface="Times New Roman" panose="02020603050405020304" pitchFamily="18" charset="0"/>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latin typeface="Times New Roman" panose="02020603050405020304" pitchFamily="18" charset="0"/>
          <a:cs typeface="Times New Roman" panose="02020603050405020304" pitchFamily="18" charset="0"/>
        </a:defRPr>
      </a:pPr>
      <a:endParaRPr lang="vi-VN"/>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KẾT QUẢ THU HÚT LƯỢNG FANS</a:t>
            </a:r>
          </a:p>
        </c:rich>
      </c:tx>
      <c:overlay val="0"/>
      <c:spPr>
        <a:noFill/>
        <a:ln>
          <a:noFill/>
        </a:ln>
        <a:effectLst/>
      </c:spPr>
    </c:title>
    <c:autoTitleDeleted val="0"/>
    <c:plotArea>
      <c:layout/>
      <c:lineChart>
        <c:grouping val="standard"/>
        <c:varyColors val="0"/>
        <c:ser>
          <c:idx val="0"/>
          <c:order val="0"/>
          <c:tx>
            <c:strRef>
              <c:f>Sheet1!$B$1</c:f>
              <c:strCache>
                <c:ptCount val="1"/>
                <c:pt idx="0">
                  <c:v>FANPAGE LIKES</c:v>
                </c:pt>
              </c:strCache>
            </c:strRef>
          </c:tx>
          <c:spPr>
            <a:ln w="28575" cap="rnd">
              <a:solidFill>
                <a:schemeClr val="accent1"/>
              </a:solidFill>
              <a:round/>
            </a:ln>
            <a:effectLst/>
          </c:spPr>
          <c:marker>
            <c:symbol val="none"/>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408</c:v>
                </c:pt>
                <c:pt idx="1">
                  <c:v>671</c:v>
                </c:pt>
                <c:pt idx="2">
                  <c:v>769</c:v>
                </c:pt>
                <c:pt idx="3">
                  <c:v>1469</c:v>
                </c:pt>
                <c:pt idx="4">
                  <c:v>1956</c:v>
                </c:pt>
                <c:pt idx="5">
                  <c:v>2077</c:v>
                </c:pt>
                <c:pt idx="6">
                  <c:v>2126</c:v>
                </c:pt>
                <c:pt idx="7">
                  <c:v>2271</c:v>
                </c:pt>
                <c:pt idx="8">
                  <c:v>2284</c:v>
                </c:pt>
                <c:pt idx="9">
                  <c:v>2348</c:v>
                </c:pt>
                <c:pt idx="10">
                  <c:v>2655</c:v>
                </c:pt>
                <c:pt idx="11">
                  <c:v>3329</c:v>
                </c:pt>
                <c:pt idx="12">
                  <c:v>3545</c:v>
                </c:pt>
              </c:numCache>
            </c:numRef>
          </c:val>
          <c:smooth val="0"/>
          <c:extLst>
            <c:ext xmlns:c16="http://schemas.microsoft.com/office/drawing/2014/chart" uri="{C3380CC4-5D6E-409C-BE32-E72D297353CC}">
              <c16:uniqueId val="{00000000-6AFC-404E-9838-D66BF8C9DAE5}"/>
            </c:ext>
          </c:extLst>
        </c:ser>
        <c:dLbls>
          <c:dLblPos val="t"/>
          <c:showLegendKey val="0"/>
          <c:showVal val="1"/>
          <c:showCatName val="0"/>
          <c:showSerName val="0"/>
          <c:showPercent val="0"/>
          <c:showBubbleSize val="0"/>
        </c:dLbls>
        <c:smooth val="0"/>
        <c:axId val="-1606961440"/>
        <c:axId val="-1606963072"/>
      </c:lineChart>
      <c:catAx>
        <c:axId val="-1606961440"/>
        <c:scaling>
          <c:orientation val="minMax"/>
        </c:scaling>
        <c:delete val="0"/>
        <c:axPos val="b"/>
        <c:title>
          <c:tx>
            <c:rich>
              <a:bodyPr rot="0" vert="horz"/>
              <a:lstStyle/>
              <a:p>
                <a:pPr>
                  <a:defRPr sz="1500"/>
                </a:pPr>
                <a:r>
                  <a:rPr lang="en-US" sz="1500"/>
                  <a:t>Tuần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vi-VN"/>
          </a:p>
        </c:txPr>
        <c:crossAx val="-1606963072"/>
        <c:crosses val="autoZero"/>
        <c:auto val="1"/>
        <c:lblAlgn val="ctr"/>
        <c:lblOffset val="100"/>
        <c:noMultiLvlLbl val="0"/>
      </c:catAx>
      <c:valAx>
        <c:axId val="-16069630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500"/>
                </a:pPr>
                <a:r>
                  <a:rPr lang="en-US" sz="1500"/>
                  <a:t>Likes</a:t>
                </a:r>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vi-VN"/>
          </a:p>
        </c:txPr>
        <c:crossAx val="-1606961440"/>
        <c:crosses val="autoZero"/>
        <c:crossBetween val="between"/>
      </c:valAx>
    </c:plotArea>
    <c:legend>
      <c:legendPos val="b"/>
      <c:overlay val="0"/>
      <c:spPr>
        <a:noFill/>
        <a:ln>
          <a:noFill/>
        </a:ln>
        <a:effectLst/>
      </c:spPr>
      <c:txPr>
        <a:bodyPr rot="0" vert="horz"/>
        <a:lstStyle/>
        <a:p>
          <a:pPr>
            <a:defRPr sz="1300"/>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solidFill>
            <a:srgbClr val="46624A"/>
          </a:solidFill>
          <a:latin typeface="UTM Avo" panose="02040603050506020204" pitchFamily="18" charset="0"/>
          <a:cs typeface="Times New Roman" panose="02020603050405020304" pitchFamily="18" charset="0"/>
        </a:defRPr>
      </a:pPr>
      <a:endParaRPr lang="vi-VN"/>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KẾT QUẢ XÂY DỰNG SỰ TIẾP CẬN TRÊN THỊ TRƯỜNG</a:t>
            </a:r>
            <a:endParaRPr lang="vi-VN"/>
          </a:p>
        </c:rich>
      </c:tx>
      <c:overlay val="0"/>
      <c:spPr>
        <a:noFill/>
        <a:ln>
          <a:noFill/>
        </a:ln>
        <a:effectLst/>
      </c:spPr>
    </c:title>
    <c:autoTitleDeleted val="0"/>
    <c:plotArea>
      <c:layout/>
      <c:lineChart>
        <c:grouping val="standard"/>
        <c:varyColors val="0"/>
        <c:ser>
          <c:idx val="0"/>
          <c:order val="0"/>
          <c:tx>
            <c:strRef>
              <c:f>Sheet1!$B$1</c:f>
              <c:strCache>
                <c:ptCount val="1"/>
                <c:pt idx="0">
                  <c:v>SỐ NGƯỜI TIẾP CẬN</c:v>
                </c:pt>
              </c:strCache>
            </c:strRef>
          </c:tx>
          <c:spPr>
            <a:ln w="28575" cap="rnd">
              <a:solidFill>
                <a:schemeClr val="accent1"/>
              </a:solidFill>
              <a:round/>
            </a:ln>
            <a:effectLst/>
          </c:spPr>
          <c:marker>
            <c:symbol val="none"/>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197</c:v>
                </c:pt>
                <c:pt idx="1">
                  <c:v>210</c:v>
                </c:pt>
                <c:pt idx="2">
                  <c:v>158</c:v>
                </c:pt>
                <c:pt idx="3">
                  <c:v>258</c:v>
                </c:pt>
                <c:pt idx="4">
                  <c:v>246</c:v>
                </c:pt>
                <c:pt idx="5">
                  <c:v>263</c:v>
                </c:pt>
                <c:pt idx="6">
                  <c:v>232</c:v>
                </c:pt>
                <c:pt idx="7">
                  <c:v>215</c:v>
                </c:pt>
                <c:pt idx="8">
                  <c:v>236</c:v>
                </c:pt>
                <c:pt idx="9">
                  <c:v>247</c:v>
                </c:pt>
                <c:pt idx="10">
                  <c:v>21166</c:v>
                </c:pt>
                <c:pt idx="11">
                  <c:v>7041</c:v>
                </c:pt>
                <c:pt idx="12">
                  <c:v>517</c:v>
                </c:pt>
              </c:numCache>
            </c:numRef>
          </c:val>
          <c:smooth val="0"/>
          <c:extLst>
            <c:ext xmlns:c16="http://schemas.microsoft.com/office/drawing/2014/chart" uri="{C3380CC4-5D6E-409C-BE32-E72D297353CC}">
              <c16:uniqueId val="{00000000-B63B-441B-8887-B68ACF95ECDA}"/>
            </c:ext>
          </c:extLst>
        </c:ser>
        <c:dLbls>
          <c:showLegendKey val="0"/>
          <c:showVal val="0"/>
          <c:showCatName val="0"/>
          <c:showSerName val="0"/>
          <c:showPercent val="0"/>
          <c:showBubbleSize val="0"/>
        </c:dLbls>
        <c:smooth val="0"/>
        <c:axId val="-1606987552"/>
        <c:axId val="-1606983200"/>
      </c:lineChart>
      <c:catAx>
        <c:axId val="-1606987552"/>
        <c:scaling>
          <c:orientation val="minMax"/>
        </c:scaling>
        <c:delete val="0"/>
        <c:axPos val="b"/>
        <c:title>
          <c:tx>
            <c:rich>
              <a:bodyPr rot="0" vert="horz"/>
              <a:lstStyle/>
              <a:p>
                <a:pPr>
                  <a:defRPr sz="1500"/>
                </a:pPr>
                <a:r>
                  <a:rPr lang="en-US" sz="1500"/>
                  <a:t>Tuần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vi-VN"/>
          </a:p>
        </c:txPr>
        <c:crossAx val="-1606983200"/>
        <c:crosses val="autoZero"/>
        <c:auto val="1"/>
        <c:lblAlgn val="ctr"/>
        <c:lblOffset val="100"/>
        <c:noMultiLvlLbl val="0"/>
      </c:catAx>
      <c:valAx>
        <c:axId val="-1606983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500"/>
                </a:pPr>
                <a:r>
                  <a:rPr lang="en-US" sz="1500"/>
                  <a:t>Số người</a:t>
                </a:r>
              </a:p>
            </c:rich>
          </c:tx>
          <c:layout>
            <c:manualLayout>
              <c:xMode val="edge"/>
              <c:yMode val="edge"/>
              <c:x val="4.5345353065345869E-3"/>
              <c:y val="0.38697120423501669"/>
            </c:manualLayout>
          </c:layout>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vi-VN"/>
          </a:p>
        </c:txPr>
        <c:crossAx val="-1606987552"/>
        <c:crosses val="autoZero"/>
        <c:crossBetween val="between"/>
      </c:valAx>
    </c:plotArea>
    <c:legend>
      <c:legendPos val="b"/>
      <c:layout>
        <c:manualLayout>
          <c:xMode val="edge"/>
          <c:yMode val="edge"/>
          <c:x val="0.423477485139578"/>
          <c:y val="0.93252893106300794"/>
          <c:w val="0.20292491809272448"/>
          <c:h val="5.3788640963214202E-2"/>
        </c:manualLayout>
      </c:layout>
      <c:overlay val="0"/>
      <c:spPr>
        <a:noFill/>
        <a:ln>
          <a:noFill/>
        </a:ln>
        <a:effectLst/>
      </c:spPr>
      <c:txPr>
        <a:bodyPr rot="0" vert="horz"/>
        <a:lstStyle/>
        <a:p>
          <a:pPr>
            <a:defRPr sz="1300"/>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solidFill>
            <a:srgbClr val="46624A"/>
          </a:solidFill>
          <a:latin typeface="UTM Avo" panose="02040603050506020204" pitchFamily="18" charset="0"/>
          <a:cs typeface="Times New Roman" panose="02020603050405020304" pitchFamily="18" charset="0"/>
        </a:defRPr>
      </a:pPr>
      <a:endParaRPr lang="vi-V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46624A"/>
                </a:solidFill>
                <a:latin typeface="UTM Avo" panose="02040603050506020204" pitchFamily="18" charset="0"/>
                <a:ea typeface="+mn-ea"/>
                <a:cs typeface="+mn-cs"/>
              </a:defRPr>
            </a:pPr>
            <a:r>
              <a:rPr lang="en-US" sz="1800" b="1"/>
              <a:t>KẾT QUẢ NỖ LỰC XÂY DỰNG SỰ HIỆN DIỆN</a:t>
            </a:r>
          </a:p>
        </c:rich>
      </c:tx>
      <c:layout>
        <c:manualLayout>
          <c:xMode val="edge"/>
          <c:yMode val="edge"/>
          <c:x val="0.28397466590019643"/>
          <c:y val="3.9331317860490551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rgbClr val="46624A"/>
              </a:solidFill>
              <a:latin typeface="UTM Avo" panose="02040603050506020204" pitchFamily="18" charset="0"/>
              <a:ea typeface="+mn-ea"/>
              <a:cs typeface="+mn-cs"/>
            </a:defRPr>
          </a:pPr>
          <a:endParaRPr lang="vi-VN"/>
        </a:p>
      </c:txPr>
    </c:title>
    <c:autoTitleDeleted val="0"/>
    <c:plotArea>
      <c:layout>
        <c:manualLayout>
          <c:layoutTarget val="inner"/>
          <c:xMode val="edge"/>
          <c:yMode val="edge"/>
          <c:x val="8.4441511121777724E-2"/>
          <c:y val="0.17748279252704033"/>
          <c:w val="0.89245891378576803"/>
          <c:h val="0.58954810426302096"/>
        </c:manualLayout>
      </c:layout>
      <c:lineChart>
        <c:grouping val="standard"/>
        <c:varyColors val="0"/>
        <c:ser>
          <c:idx val="0"/>
          <c:order val="0"/>
          <c:tx>
            <c:strRef>
              <c:f>Sheet1!$B$1</c:f>
              <c:strCache>
                <c:ptCount val="1"/>
                <c:pt idx="0">
                  <c:v>SỐ LƯỢNG BÀI VIẾT MỚI TRONG TUẦN</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46624A"/>
                    </a:solidFill>
                    <a:latin typeface="UTM Avo" panose="02040603050506020204" pitchFamily="18" charset="0"/>
                    <a:ea typeface="+mn-ea"/>
                    <a:cs typeface="+mn-cs"/>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8</c:v>
                </c:pt>
                <c:pt idx="1">
                  <c:v>22</c:v>
                </c:pt>
                <c:pt idx="2">
                  <c:v>16</c:v>
                </c:pt>
                <c:pt idx="3">
                  <c:v>27</c:v>
                </c:pt>
                <c:pt idx="4">
                  <c:v>10</c:v>
                </c:pt>
                <c:pt idx="5">
                  <c:v>7</c:v>
                </c:pt>
                <c:pt idx="6">
                  <c:v>13</c:v>
                </c:pt>
                <c:pt idx="7">
                  <c:v>10</c:v>
                </c:pt>
                <c:pt idx="8">
                  <c:v>12</c:v>
                </c:pt>
                <c:pt idx="9">
                  <c:v>11</c:v>
                </c:pt>
                <c:pt idx="10">
                  <c:v>8</c:v>
                </c:pt>
                <c:pt idx="11">
                  <c:v>6</c:v>
                </c:pt>
                <c:pt idx="12">
                  <c:v>13</c:v>
                </c:pt>
              </c:numCache>
            </c:numRef>
          </c:val>
          <c:smooth val="0"/>
          <c:extLst>
            <c:ext xmlns:c16="http://schemas.microsoft.com/office/drawing/2014/chart" uri="{C3380CC4-5D6E-409C-BE32-E72D297353CC}">
              <c16:uniqueId val="{00000000-9523-49B5-AF38-E46AC095DD2A}"/>
            </c:ext>
          </c:extLst>
        </c:ser>
        <c:ser>
          <c:idx val="1"/>
          <c:order val="1"/>
          <c:tx>
            <c:strRef>
              <c:f>Sheet1!$C$1</c:f>
              <c:strCache>
                <c:ptCount val="1"/>
                <c:pt idx="0">
                  <c:v>SỐ LƯỢNG NGƯỜI THEO DÕI MỚI TRONG TUẦN</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46624A"/>
                    </a:solidFill>
                    <a:latin typeface="UTM Avo" panose="02040603050506020204" pitchFamily="18" charset="0"/>
                    <a:ea typeface="+mn-ea"/>
                    <a:cs typeface="+mn-cs"/>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Sheet1!$C$2:$C$14</c:f>
              <c:numCache>
                <c:formatCode>General</c:formatCode>
                <c:ptCount val="13"/>
                <c:pt idx="0">
                  <c:v>49</c:v>
                </c:pt>
                <c:pt idx="1">
                  <c:v>20</c:v>
                </c:pt>
                <c:pt idx="2">
                  <c:v>13</c:v>
                </c:pt>
                <c:pt idx="3">
                  <c:v>21</c:v>
                </c:pt>
                <c:pt idx="4">
                  <c:v>47</c:v>
                </c:pt>
                <c:pt idx="5">
                  <c:v>38</c:v>
                </c:pt>
                <c:pt idx="6">
                  <c:v>9</c:v>
                </c:pt>
                <c:pt idx="7">
                  <c:v>1</c:v>
                </c:pt>
                <c:pt idx="8">
                  <c:v>17</c:v>
                </c:pt>
                <c:pt idx="9">
                  <c:v>5</c:v>
                </c:pt>
                <c:pt idx="10">
                  <c:v>34</c:v>
                </c:pt>
                <c:pt idx="11">
                  <c:v>10</c:v>
                </c:pt>
                <c:pt idx="12">
                  <c:v>2</c:v>
                </c:pt>
              </c:numCache>
            </c:numRef>
          </c:val>
          <c:smooth val="0"/>
          <c:extLst>
            <c:ext xmlns:c16="http://schemas.microsoft.com/office/drawing/2014/chart" uri="{C3380CC4-5D6E-409C-BE32-E72D297353CC}">
              <c16:uniqueId val="{00000001-9523-49B5-AF38-E46AC095DD2A}"/>
            </c:ext>
          </c:extLst>
        </c:ser>
        <c:dLbls>
          <c:dLblPos val="t"/>
          <c:showLegendKey val="0"/>
          <c:showVal val="1"/>
          <c:showCatName val="0"/>
          <c:showSerName val="0"/>
          <c:showPercent val="0"/>
          <c:showBubbleSize val="0"/>
        </c:dLbls>
        <c:smooth val="0"/>
        <c:axId val="-1606977216"/>
        <c:axId val="-1606970688"/>
      </c:lineChart>
      <c:catAx>
        <c:axId val="-1606977216"/>
        <c:scaling>
          <c:orientation val="minMax"/>
        </c:scaling>
        <c:delete val="0"/>
        <c:axPos val="b"/>
        <c:title>
          <c:tx>
            <c:rich>
              <a:bodyPr rot="0" spcFirstLastPara="1" vertOverflow="ellipsis" vert="horz" wrap="square" anchor="ctr" anchorCtr="1"/>
              <a:lstStyle/>
              <a:p>
                <a:pPr>
                  <a:defRPr sz="1500" b="1" i="0" u="none" strike="noStrike" kern="1200" baseline="0">
                    <a:solidFill>
                      <a:srgbClr val="46624A"/>
                    </a:solidFill>
                    <a:latin typeface="UTM Avo" panose="02040603050506020204" pitchFamily="18" charset="0"/>
                    <a:ea typeface="+mn-ea"/>
                    <a:cs typeface="+mn-cs"/>
                  </a:defRPr>
                </a:pPr>
                <a:r>
                  <a:rPr lang="en-US" sz="1500" b="1"/>
                  <a:t>Tuần</a:t>
                </a:r>
              </a:p>
            </c:rich>
          </c:tx>
          <c:layout>
            <c:manualLayout>
              <c:xMode val="edge"/>
              <c:yMode val="edge"/>
              <c:x val="0.50121329104257806"/>
              <c:y val="0.81101513580155415"/>
            </c:manualLayout>
          </c:layout>
          <c:overlay val="0"/>
          <c:spPr>
            <a:noFill/>
            <a:ln>
              <a:noFill/>
            </a:ln>
            <a:effectLst/>
          </c:spPr>
          <c:txPr>
            <a:bodyPr rot="0" spcFirstLastPara="1" vertOverflow="ellipsis" vert="horz" wrap="square" anchor="ctr" anchorCtr="1"/>
            <a:lstStyle/>
            <a:p>
              <a:pPr>
                <a:defRPr sz="1500" b="1" i="0" u="none" strike="noStrike" kern="1200" baseline="0">
                  <a:solidFill>
                    <a:srgbClr val="46624A"/>
                  </a:solidFill>
                  <a:latin typeface="UTM Avo" panose="02040603050506020204" pitchFamily="18" charset="0"/>
                  <a:ea typeface="+mn-ea"/>
                  <a:cs typeface="+mn-cs"/>
                </a:defRPr>
              </a:pPr>
              <a:endParaRPr lang="vi-V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46624A"/>
                </a:solidFill>
                <a:latin typeface="UTM Avo" panose="02040603050506020204" pitchFamily="18" charset="0"/>
                <a:ea typeface="+mn-ea"/>
                <a:cs typeface="+mn-cs"/>
              </a:defRPr>
            </a:pPr>
            <a:endParaRPr lang="vi-VN"/>
          </a:p>
        </c:txPr>
        <c:crossAx val="-1606970688"/>
        <c:crosses val="autoZero"/>
        <c:auto val="1"/>
        <c:lblAlgn val="ctr"/>
        <c:lblOffset val="100"/>
        <c:noMultiLvlLbl val="0"/>
      </c:catAx>
      <c:valAx>
        <c:axId val="-160697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1" i="0" u="none" strike="noStrike" kern="1200" baseline="0">
                    <a:solidFill>
                      <a:srgbClr val="46624A"/>
                    </a:solidFill>
                    <a:latin typeface="UTM Avo" panose="02040603050506020204" pitchFamily="18" charset="0"/>
                    <a:ea typeface="+mn-ea"/>
                    <a:cs typeface="+mn-cs"/>
                  </a:defRPr>
                </a:pPr>
                <a:r>
                  <a:rPr lang="en-US" sz="1500" b="1"/>
                  <a:t>Số lượng</a:t>
                </a:r>
              </a:p>
            </c:rich>
          </c:tx>
          <c:layout>
            <c:manualLayout>
              <c:xMode val="edge"/>
              <c:yMode val="edge"/>
              <c:x val="1.3355746888193134E-2"/>
              <c:y val="0.38548144618757557"/>
            </c:manualLayout>
          </c:layout>
          <c:overlay val="0"/>
          <c:spPr>
            <a:noFill/>
            <a:ln>
              <a:noFill/>
            </a:ln>
            <a:effectLst/>
          </c:spPr>
          <c:txPr>
            <a:bodyPr rot="-5400000" spcFirstLastPara="1" vertOverflow="ellipsis" vert="horz" wrap="square" anchor="ctr" anchorCtr="1"/>
            <a:lstStyle/>
            <a:p>
              <a:pPr>
                <a:defRPr sz="1500" b="1" i="0" u="none" strike="noStrike" kern="1200" baseline="0">
                  <a:solidFill>
                    <a:srgbClr val="46624A"/>
                  </a:solidFill>
                  <a:latin typeface="UTM Avo" panose="02040603050506020204" pitchFamily="18" charset="0"/>
                  <a:ea typeface="+mn-ea"/>
                  <a:cs typeface="+mn-cs"/>
                </a:defRPr>
              </a:pPr>
              <a:endParaRPr lang="vi-V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46624A"/>
                </a:solidFill>
                <a:latin typeface="UTM Avo" panose="02040603050506020204" pitchFamily="18" charset="0"/>
                <a:ea typeface="+mn-ea"/>
                <a:cs typeface="+mn-cs"/>
              </a:defRPr>
            </a:pPr>
            <a:endParaRPr lang="vi-VN"/>
          </a:p>
        </c:txPr>
        <c:crossAx val="-1606977216"/>
        <c:crosses val="autoZero"/>
        <c:crossBetween val="between"/>
      </c:valAx>
      <c:spPr>
        <a:noFill/>
        <a:ln>
          <a:noFill/>
        </a:ln>
        <a:effectLst/>
      </c:spPr>
    </c:plotArea>
    <c:legend>
      <c:legendPos val="b"/>
      <c:layout>
        <c:manualLayout>
          <c:xMode val="edge"/>
          <c:yMode val="edge"/>
          <c:x val="0.22719576435414207"/>
          <c:y val="0.8933006888624363"/>
          <c:w val="0.60465230715951523"/>
          <c:h val="7.82137281818822E-2"/>
        </c:manualLayout>
      </c:layout>
      <c:overlay val="0"/>
      <c:spPr>
        <a:noFill/>
        <a:ln>
          <a:noFill/>
        </a:ln>
        <a:effectLst/>
      </c:spPr>
      <c:txPr>
        <a:bodyPr rot="0" spcFirstLastPara="1" vertOverflow="ellipsis" vert="horz" wrap="square" anchor="ctr" anchorCtr="1"/>
        <a:lstStyle/>
        <a:p>
          <a:pPr>
            <a:defRPr sz="1300" b="0" i="0" u="none" strike="noStrike" kern="1200" baseline="0">
              <a:solidFill>
                <a:srgbClr val="46624A"/>
              </a:solidFill>
              <a:latin typeface="UTM Avo" panose="02040603050506020204" pitchFamily="18" charset="0"/>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46624A"/>
          </a:solidFill>
          <a:latin typeface="UTM Avo" panose="02040603050506020204" pitchFamily="18" charset="0"/>
        </a:defRPr>
      </a:pPr>
      <a:endParaRPr lang="vi-V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KẾT QUẢ NỖ LỰC XÂY DỰNG SỰ TƯƠNG TÁC</a:t>
            </a:r>
            <a:endParaRPr lang="vi-VN"/>
          </a:p>
        </c:rich>
      </c:tx>
      <c:overlay val="0"/>
      <c:spPr>
        <a:noFill/>
        <a:ln>
          <a:noFill/>
        </a:ln>
        <a:effectLst/>
      </c:spPr>
    </c:title>
    <c:autoTitleDeleted val="0"/>
    <c:plotArea>
      <c:layout/>
      <c:lineChart>
        <c:grouping val="standard"/>
        <c:varyColors val="0"/>
        <c:ser>
          <c:idx val="0"/>
          <c:order val="0"/>
          <c:tx>
            <c:strRef>
              <c:f>Sheet1!$B$1</c:f>
              <c:strCache>
                <c:ptCount val="1"/>
                <c:pt idx="0">
                  <c:v>SỐ LƯỢT TƯƠNG TÁC</c:v>
                </c:pt>
              </c:strCache>
            </c:strRef>
          </c:tx>
          <c:spPr>
            <a:ln w="28575" cap="rnd">
              <a:solidFill>
                <a:schemeClr val="accent1"/>
              </a:solidFill>
              <a:round/>
            </a:ln>
            <a:effectLst/>
          </c:spPr>
          <c:marker>
            <c:symbol val="none"/>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205</c:v>
                </c:pt>
                <c:pt idx="1">
                  <c:v>260</c:v>
                </c:pt>
                <c:pt idx="2">
                  <c:v>141</c:v>
                </c:pt>
                <c:pt idx="3">
                  <c:v>197</c:v>
                </c:pt>
                <c:pt idx="4">
                  <c:v>258</c:v>
                </c:pt>
                <c:pt idx="5">
                  <c:v>193</c:v>
                </c:pt>
                <c:pt idx="6">
                  <c:v>95</c:v>
                </c:pt>
                <c:pt idx="7">
                  <c:v>54</c:v>
                </c:pt>
                <c:pt idx="8">
                  <c:v>207</c:v>
                </c:pt>
                <c:pt idx="9">
                  <c:v>91</c:v>
                </c:pt>
                <c:pt idx="10">
                  <c:v>226</c:v>
                </c:pt>
                <c:pt idx="11">
                  <c:v>145</c:v>
                </c:pt>
                <c:pt idx="12">
                  <c:v>95</c:v>
                </c:pt>
              </c:numCache>
            </c:numRef>
          </c:val>
          <c:smooth val="0"/>
          <c:extLst>
            <c:ext xmlns:c16="http://schemas.microsoft.com/office/drawing/2014/chart" uri="{C3380CC4-5D6E-409C-BE32-E72D297353CC}">
              <c16:uniqueId val="{00000000-6184-4175-BFCB-9DBFEBDCC564}"/>
            </c:ext>
          </c:extLst>
        </c:ser>
        <c:dLbls>
          <c:dLblPos val="t"/>
          <c:showLegendKey val="0"/>
          <c:showVal val="1"/>
          <c:showCatName val="0"/>
          <c:showSerName val="0"/>
          <c:showPercent val="0"/>
          <c:showBubbleSize val="0"/>
        </c:dLbls>
        <c:smooth val="0"/>
        <c:axId val="-1606971232"/>
        <c:axId val="-1606982656"/>
      </c:lineChart>
      <c:catAx>
        <c:axId val="-1606971232"/>
        <c:scaling>
          <c:orientation val="minMax"/>
        </c:scaling>
        <c:delete val="0"/>
        <c:axPos val="b"/>
        <c:title>
          <c:tx>
            <c:rich>
              <a:bodyPr rot="0" vert="horz"/>
              <a:lstStyle/>
              <a:p>
                <a:pPr>
                  <a:defRPr sz="1500"/>
                </a:pPr>
                <a:r>
                  <a:rPr lang="en-US" sz="1500"/>
                  <a:t>Tuần</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vi-VN"/>
          </a:p>
        </c:txPr>
        <c:crossAx val="-1606982656"/>
        <c:crosses val="autoZero"/>
        <c:auto val="1"/>
        <c:lblAlgn val="ctr"/>
        <c:lblOffset val="100"/>
        <c:noMultiLvlLbl val="0"/>
      </c:catAx>
      <c:valAx>
        <c:axId val="-1606982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500"/>
                </a:pPr>
                <a:r>
                  <a:rPr lang="en-US" sz="1500"/>
                  <a:t>Số lượt</a:t>
                </a:r>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vi-VN"/>
          </a:p>
        </c:txPr>
        <c:crossAx val="-1606971232"/>
        <c:crosses val="autoZero"/>
        <c:crossBetween val="between"/>
      </c:valAx>
    </c:plotArea>
    <c:legend>
      <c:legendPos val="b"/>
      <c:layout>
        <c:manualLayout>
          <c:xMode val="edge"/>
          <c:yMode val="edge"/>
          <c:x val="0.42005221663913167"/>
          <c:y val="0.94229652044450962"/>
          <c:w val="0.20338089898220355"/>
          <c:h val="4.6001816675483864E-2"/>
        </c:manualLayout>
      </c:layout>
      <c:overlay val="0"/>
      <c:spPr>
        <a:noFill/>
        <a:ln>
          <a:noFill/>
        </a:ln>
        <a:effectLst/>
      </c:spPr>
      <c:txPr>
        <a:bodyPr rot="0" vert="horz"/>
        <a:lstStyle/>
        <a:p>
          <a:pPr>
            <a:defRPr sz="1300"/>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solidFill>
            <a:srgbClr val="46624A"/>
          </a:solidFill>
          <a:latin typeface="UTM Avo" panose="02040603050506020204" pitchFamily="18" charset="0"/>
          <a:cs typeface="Times New Roman" panose="02020603050405020304" pitchFamily="18" charset="0"/>
        </a:defRPr>
      </a:pPr>
      <a:endParaRPr lang="vi-VN"/>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KẾT QUẢ PHÂN BỔ KHÁCH HÀNG TRÊN TOÀN QUỐC</a:t>
            </a:r>
            <a:endParaRPr lang="vi-VN"/>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vi-VN"/>
        </a:p>
      </c:txPr>
    </c:title>
    <c:autoTitleDeleted val="0"/>
    <c:plotArea>
      <c:layout/>
      <c:barChart>
        <c:barDir val="col"/>
        <c:grouping val="clustered"/>
        <c:varyColors val="0"/>
        <c:ser>
          <c:idx val="0"/>
          <c:order val="0"/>
          <c:tx>
            <c:strRef>
              <c:f>Sheet1!$B$1</c:f>
              <c:strCache>
                <c:ptCount val="1"/>
                <c:pt idx="0">
                  <c:v>SỐ LƯỢNG KHÁCH HÀNG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t" anchorCtr="0">
                <a:spAutoFit/>
              </a:bodyPr>
              <a:lstStyle/>
              <a:p>
                <a:pPr>
                  <a:defRPr sz="1197" b="0" i="0" u="none" strike="noStrike" kern="1200" baseline="0">
                    <a:solidFill>
                      <a:schemeClr val="tx1">
                        <a:lumMod val="75000"/>
                        <a:lumOff val="25000"/>
                      </a:schemeClr>
                    </a:solidFill>
                    <a:latin typeface="+mn-lt"/>
                    <a:ea typeface="+mn-ea"/>
                    <a:cs typeface="+mn-cs"/>
                  </a:defRPr>
                </a:pPr>
                <a:endParaRPr lang="vi-V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Sheet1!$A$2:$A$25</c:f>
              <c:strCache>
                <c:ptCount val="24"/>
                <c:pt idx="0">
                  <c:v>Quảng Ninh</c:v>
                </c:pt>
                <c:pt idx="1">
                  <c:v>Hậu Giang</c:v>
                </c:pt>
                <c:pt idx="2">
                  <c:v>Khánh Hòa</c:v>
                </c:pt>
                <c:pt idx="3">
                  <c:v>Bến Tre</c:v>
                </c:pt>
                <c:pt idx="4">
                  <c:v>Bình Thuận</c:v>
                </c:pt>
                <c:pt idx="5">
                  <c:v>Lạng Sơn</c:v>
                </c:pt>
                <c:pt idx="6">
                  <c:v>Thái Nguyên</c:v>
                </c:pt>
                <c:pt idx="7">
                  <c:v>Đồng Tháp</c:v>
                </c:pt>
                <c:pt idx="8">
                  <c:v>Huế</c:v>
                </c:pt>
                <c:pt idx="9">
                  <c:v>Hải Phòng</c:v>
                </c:pt>
                <c:pt idx="10">
                  <c:v>Long An</c:v>
                </c:pt>
                <c:pt idx="11">
                  <c:v>Đăk Lăk</c:v>
                </c:pt>
                <c:pt idx="12">
                  <c:v>Tây Ninh</c:v>
                </c:pt>
                <c:pt idx="13">
                  <c:v>Bình Dương</c:v>
                </c:pt>
                <c:pt idx="14">
                  <c:v>Sóc Trăng</c:v>
                </c:pt>
                <c:pt idx="15">
                  <c:v>Bình Phước</c:v>
                </c:pt>
                <c:pt idx="16">
                  <c:v>Tiền Giang</c:v>
                </c:pt>
                <c:pt idx="17">
                  <c:v>Tuyên Quang</c:v>
                </c:pt>
                <c:pt idx="18">
                  <c:v>Đồng Nai</c:v>
                </c:pt>
                <c:pt idx="19">
                  <c:v>Quảng Nam</c:v>
                </c:pt>
                <c:pt idx="20">
                  <c:v>Kiên Giang</c:v>
                </c:pt>
                <c:pt idx="21">
                  <c:v>Hà Nội</c:v>
                </c:pt>
                <c:pt idx="22">
                  <c:v>TP Hồ Chí Minh</c:v>
                </c:pt>
                <c:pt idx="23">
                  <c:v>Đà Nẵng</c:v>
                </c:pt>
              </c:strCache>
            </c:strRef>
          </c:cat>
          <c:val>
            <c:numRef>
              <c:f>Sheet1!$B$2:$B$25</c:f>
              <c:numCache>
                <c:formatCode>General</c:formatCode>
                <c:ptCount val="24"/>
                <c:pt idx="0">
                  <c:v>2</c:v>
                </c:pt>
                <c:pt idx="1">
                  <c:v>1</c:v>
                </c:pt>
                <c:pt idx="2">
                  <c:v>1</c:v>
                </c:pt>
                <c:pt idx="3">
                  <c:v>3</c:v>
                </c:pt>
                <c:pt idx="4">
                  <c:v>1</c:v>
                </c:pt>
                <c:pt idx="5">
                  <c:v>1</c:v>
                </c:pt>
                <c:pt idx="6">
                  <c:v>1</c:v>
                </c:pt>
                <c:pt idx="7">
                  <c:v>3</c:v>
                </c:pt>
                <c:pt idx="8">
                  <c:v>7</c:v>
                </c:pt>
                <c:pt idx="9">
                  <c:v>1</c:v>
                </c:pt>
                <c:pt idx="10">
                  <c:v>1</c:v>
                </c:pt>
                <c:pt idx="11">
                  <c:v>6</c:v>
                </c:pt>
                <c:pt idx="12">
                  <c:v>4</c:v>
                </c:pt>
                <c:pt idx="13">
                  <c:v>4</c:v>
                </c:pt>
                <c:pt idx="14">
                  <c:v>4</c:v>
                </c:pt>
                <c:pt idx="15">
                  <c:v>1</c:v>
                </c:pt>
                <c:pt idx="16">
                  <c:v>2</c:v>
                </c:pt>
                <c:pt idx="17">
                  <c:v>1</c:v>
                </c:pt>
                <c:pt idx="18">
                  <c:v>1</c:v>
                </c:pt>
                <c:pt idx="19">
                  <c:v>1</c:v>
                </c:pt>
                <c:pt idx="20">
                  <c:v>2</c:v>
                </c:pt>
                <c:pt idx="21">
                  <c:v>17</c:v>
                </c:pt>
                <c:pt idx="22">
                  <c:v>34</c:v>
                </c:pt>
                <c:pt idx="23">
                  <c:v>18</c:v>
                </c:pt>
              </c:numCache>
            </c:numRef>
          </c:val>
          <c:extLst>
            <c:ext xmlns:c16="http://schemas.microsoft.com/office/drawing/2014/chart" uri="{C3380CC4-5D6E-409C-BE32-E72D297353CC}">
              <c16:uniqueId val="{00000000-DA9F-4815-828B-2E63ED441845}"/>
            </c:ext>
          </c:extLst>
        </c:ser>
        <c:dLbls>
          <c:dLblPos val="outEnd"/>
          <c:showLegendKey val="0"/>
          <c:showVal val="1"/>
          <c:showCatName val="0"/>
          <c:showSerName val="0"/>
          <c:showPercent val="0"/>
          <c:showBubbleSize val="0"/>
        </c:dLbls>
        <c:gapWidth val="219"/>
        <c:overlap val="-27"/>
        <c:axId val="-1606960352"/>
        <c:axId val="-1606975584"/>
      </c:barChart>
      <c:catAx>
        <c:axId val="-160696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crossAx val="-1606975584"/>
        <c:crosses val="autoZero"/>
        <c:auto val="1"/>
        <c:lblAlgn val="ctr"/>
        <c:lblOffset val="100"/>
        <c:noMultiLvlLbl val="0"/>
      </c:catAx>
      <c:valAx>
        <c:axId val="-160697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crossAx val="-1606960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vi-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46624A"/>
                </a:solidFill>
                <a:latin typeface="UTM Avo" panose="02040603050506020204" pitchFamily="18" charset="0"/>
                <a:ea typeface="+mn-ea"/>
                <a:cs typeface="Times New Roman" panose="02020603050405020304" pitchFamily="18" charset="0"/>
              </a:defRPr>
            </a:pPr>
            <a:r>
              <a:rPr lang="en-US" sz="1300" b="1" dirty="0">
                <a:solidFill>
                  <a:srgbClr val="46624A"/>
                </a:solidFill>
                <a:latin typeface="UTM Avo" panose="02040603050506020204" pitchFamily="18" charset="0"/>
              </a:rPr>
              <a:t>KẾT QUẢ XÂY DỰNG SỰ HIỆN DIỆN TRÊN</a:t>
            </a:r>
            <a:br>
              <a:rPr lang="en-US" sz="1300" b="1" dirty="0">
                <a:solidFill>
                  <a:srgbClr val="46624A"/>
                </a:solidFill>
                <a:latin typeface="UTM Avo" panose="02040603050506020204" pitchFamily="18" charset="0"/>
              </a:rPr>
            </a:br>
            <a:r>
              <a:rPr lang="en-US" sz="1300" b="1" dirty="0">
                <a:solidFill>
                  <a:srgbClr val="46624A"/>
                </a:solidFill>
                <a:latin typeface="UTM Avo" panose="02040603050506020204" pitchFamily="18" charset="0"/>
              </a:rPr>
              <a:t> THỊ TRƯỜNG </a:t>
            </a:r>
            <a:endParaRPr lang="vi-VN" sz="1300" b="1" dirty="0">
              <a:solidFill>
                <a:srgbClr val="46624A"/>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46624A"/>
              </a:solidFill>
              <a:latin typeface="UTM Avo" panose="02040603050506020204" pitchFamily="18" charset="0"/>
              <a:ea typeface="+mn-ea"/>
              <a:cs typeface="Times New Roman" panose="02020603050405020304" pitchFamily="18" charset="0"/>
            </a:defRPr>
          </a:pPr>
          <a:endParaRPr lang="vi-VN"/>
        </a:p>
      </c:txPr>
    </c:title>
    <c:autoTitleDeleted val="0"/>
    <c:plotArea>
      <c:layout>
        <c:manualLayout>
          <c:layoutTarget val="inner"/>
          <c:xMode val="edge"/>
          <c:yMode val="edge"/>
          <c:x val="0.11665129941658847"/>
          <c:y val="0.20591269841269841"/>
          <c:w val="0.85341202815969253"/>
          <c:h val="0.50479377577802775"/>
        </c:manualLayout>
      </c:layout>
      <c:lineChart>
        <c:grouping val="standard"/>
        <c:varyColors val="0"/>
        <c:ser>
          <c:idx val="0"/>
          <c:order val="0"/>
          <c:tx>
            <c:strRef>
              <c:f>Sheet1!$B$1</c:f>
              <c:strCache>
                <c:ptCount val="1"/>
                <c:pt idx="0">
                  <c:v>SL KHÁCH HÀNG TRUY CẬP</c:v>
                </c:pt>
              </c:strCache>
            </c:strRef>
          </c:tx>
          <c:spPr>
            <a:ln w="28575" cap="rnd">
              <a:solidFill>
                <a:schemeClr val="accent1"/>
              </a:solidFill>
              <a:round/>
            </a:ln>
            <a:effectLst/>
          </c:spPr>
          <c:marker>
            <c:symbol val="none"/>
          </c:marker>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125</c:v>
                </c:pt>
                <c:pt idx="1">
                  <c:v>330</c:v>
                </c:pt>
                <c:pt idx="2">
                  <c:v>677</c:v>
                </c:pt>
                <c:pt idx="3">
                  <c:v>1007</c:v>
                </c:pt>
                <c:pt idx="4">
                  <c:v>1842</c:v>
                </c:pt>
                <c:pt idx="5">
                  <c:v>1652</c:v>
                </c:pt>
                <c:pt idx="6">
                  <c:v>1842</c:v>
                </c:pt>
                <c:pt idx="7">
                  <c:v>1683</c:v>
                </c:pt>
                <c:pt idx="8">
                  <c:v>1132</c:v>
                </c:pt>
                <c:pt idx="9">
                  <c:v>1414</c:v>
                </c:pt>
                <c:pt idx="10">
                  <c:v>1454</c:v>
                </c:pt>
                <c:pt idx="11">
                  <c:v>1594</c:v>
                </c:pt>
                <c:pt idx="12">
                  <c:v>1607</c:v>
                </c:pt>
              </c:numCache>
            </c:numRef>
          </c:val>
          <c:smooth val="0"/>
          <c:extLst>
            <c:ext xmlns:c16="http://schemas.microsoft.com/office/drawing/2014/chart" uri="{C3380CC4-5D6E-409C-BE32-E72D297353CC}">
              <c16:uniqueId val="{00000000-6699-43D3-81B4-A4A2B199E07B}"/>
            </c:ext>
          </c:extLst>
        </c:ser>
        <c:dLbls>
          <c:showLegendKey val="0"/>
          <c:showVal val="0"/>
          <c:showCatName val="0"/>
          <c:showSerName val="0"/>
          <c:showPercent val="0"/>
          <c:showBubbleSize val="0"/>
        </c:dLbls>
        <c:smooth val="0"/>
        <c:axId val="-1617166464"/>
        <c:axId val="-1617151232"/>
      </c:lineChart>
      <c:catAx>
        <c:axId val="-16171664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UTM Avo" panose="02040603050506020204" pitchFamily="18" charset="0"/>
                    <a:ea typeface="+mn-ea"/>
                    <a:cs typeface="Times New Roman" panose="02020603050405020304" pitchFamily="18" charset="0"/>
                  </a:defRPr>
                </a:pPr>
                <a:r>
                  <a:rPr lang="en-US" b="1" dirty="0">
                    <a:latin typeface="UTM Avo" panose="02040603050506020204" pitchFamily="18" charset="0"/>
                  </a:rPr>
                  <a:t>Tuần</a:t>
                </a:r>
              </a:p>
            </c:rich>
          </c:tx>
          <c:layout>
            <c:manualLayout>
              <c:xMode val="edge"/>
              <c:yMode val="edge"/>
              <c:x val="0.51346522667401884"/>
              <c:y val="0.8161503640437279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UTM Avo" panose="02040603050506020204" pitchFamily="18" charset="0"/>
                  <a:ea typeface="+mn-ea"/>
                  <a:cs typeface="Times New Roman" panose="02020603050405020304" pitchFamily="18" charset="0"/>
                </a:defRPr>
              </a:pPr>
              <a:endParaRPr lang="vi-V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crossAx val="-1617151232"/>
        <c:crosses val="autoZero"/>
        <c:auto val="1"/>
        <c:lblAlgn val="ctr"/>
        <c:lblOffset val="100"/>
        <c:noMultiLvlLbl val="0"/>
      </c:catAx>
      <c:valAx>
        <c:axId val="-1617151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rgbClr val="46624A"/>
                    </a:solidFill>
                    <a:latin typeface="UTM Avo" panose="02040603050506020204" pitchFamily="18" charset="0"/>
                    <a:ea typeface="+mn-ea"/>
                    <a:cs typeface="Times New Roman" panose="02020603050405020304" pitchFamily="18" charset="0"/>
                  </a:defRPr>
                </a:pPr>
                <a:r>
                  <a:rPr lang="en-US" b="1" dirty="0">
                    <a:solidFill>
                      <a:srgbClr val="46624A"/>
                    </a:solidFill>
                    <a:latin typeface="UTM Avo" panose="02040603050506020204" pitchFamily="18" charset="0"/>
                  </a:rPr>
                  <a:t>Lượt</a:t>
                </a:r>
                <a:r>
                  <a:rPr lang="en-US" b="1" baseline="0" dirty="0">
                    <a:solidFill>
                      <a:srgbClr val="46624A"/>
                    </a:solidFill>
                    <a:latin typeface="UTM Avo" panose="02040603050506020204" pitchFamily="18" charset="0"/>
                  </a:rPr>
                  <a:t> </a:t>
                </a:r>
                <a:r>
                  <a:rPr lang="en-US" b="1" baseline="0" dirty="0" err="1">
                    <a:solidFill>
                      <a:srgbClr val="46624A"/>
                    </a:solidFill>
                    <a:latin typeface="UTM Avo" panose="02040603050506020204" pitchFamily="18" charset="0"/>
                  </a:rPr>
                  <a:t>KH</a:t>
                </a:r>
                <a:endParaRPr lang="en-US" b="1" dirty="0">
                  <a:solidFill>
                    <a:srgbClr val="46624A"/>
                  </a:solidFill>
                  <a:latin typeface="UTM Avo" panose="02040603050506020204" pitchFamily="18"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crossAx val="-1617166464"/>
        <c:crosses val="autoZero"/>
        <c:crossBetween val="between"/>
      </c:valAx>
      <c:spPr>
        <a:noFill/>
        <a:ln>
          <a:noFill/>
        </a:ln>
        <a:effectLst/>
      </c:spPr>
    </c:plotArea>
    <c:legend>
      <c:legendPos val="b"/>
      <c:layout>
        <c:manualLayout>
          <c:xMode val="edge"/>
          <c:yMode val="edge"/>
          <c:x val="0.34042241407182583"/>
          <c:y val="0.89486569035812857"/>
          <c:w val="0.35184084522062908"/>
          <c:h val="5.585043647272713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vi-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46624A"/>
                </a:solidFill>
                <a:latin typeface="UTM Avo" panose="02040603050506020204" pitchFamily="18" charset="0"/>
                <a:ea typeface="+mn-ea"/>
                <a:cs typeface="+mn-cs"/>
              </a:defRPr>
            </a:pPr>
            <a:r>
              <a:rPr lang="en-US" b="1"/>
              <a:t> KẾT QUẢ NỔ LỰC XÂY DỰNG SỰ HIỆN DIỆN TRÊN THỊ TRƯỜNG</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46624A"/>
              </a:solidFill>
              <a:latin typeface="UTM Avo" panose="02040603050506020204" pitchFamily="18" charset="0"/>
              <a:ea typeface="+mn-ea"/>
              <a:cs typeface="+mn-cs"/>
            </a:defRPr>
          </a:pPr>
          <a:endParaRPr lang="vi-VN"/>
        </a:p>
      </c:txPr>
    </c:title>
    <c:autoTitleDeleted val="0"/>
    <c:plotArea>
      <c:layout/>
      <c:lineChart>
        <c:grouping val="standard"/>
        <c:varyColors val="0"/>
        <c:ser>
          <c:idx val="0"/>
          <c:order val="0"/>
          <c:tx>
            <c:strRef>
              <c:f>Sheet1!$B$1</c:f>
              <c:strCache>
                <c:ptCount val="1"/>
                <c:pt idx="0">
                  <c:v>KH TRUY CẬP/DAY</c:v>
                </c:pt>
              </c:strCache>
            </c:strRef>
          </c:tx>
          <c:spPr>
            <a:ln w="28575" cap="rnd">
              <a:solidFill>
                <a:schemeClr val="accent1"/>
              </a:solidFill>
              <a:round/>
            </a:ln>
            <a:effectLst/>
          </c:spPr>
          <c:marker>
            <c:symbol val="none"/>
          </c:marker>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18.899999999999999</c:v>
                </c:pt>
                <c:pt idx="1">
                  <c:v>51.9</c:v>
                </c:pt>
                <c:pt idx="2">
                  <c:v>26.7</c:v>
                </c:pt>
                <c:pt idx="3">
                  <c:v>39.4</c:v>
                </c:pt>
                <c:pt idx="4">
                  <c:v>69.900000000000006</c:v>
                </c:pt>
                <c:pt idx="5">
                  <c:v>61.4</c:v>
                </c:pt>
                <c:pt idx="6">
                  <c:v>64.8</c:v>
                </c:pt>
                <c:pt idx="7">
                  <c:v>64.099999999999994</c:v>
                </c:pt>
                <c:pt idx="8">
                  <c:v>44.1</c:v>
                </c:pt>
                <c:pt idx="9">
                  <c:v>52.6</c:v>
                </c:pt>
                <c:pt idx="10">
                  <c:v>53.9</c:v>
                </c:pt>
                <c:pt idx="11">
                  <c:v>58.9</c:v>
                </c:pt>
                <c:pt idx="12">
                  <c:v>60.4</c:v>
                </c:pt>
              </c:numCache>
            </c:numRef>
          </c:val>
          <c:smooth val="0"/>
          <c:extLst>
            <c:ext xmlns:c16="http://schemas.microsoft.com/office/drawing/2014/chart" uri="{C3380CC4-5D6E-409C-BE32-E72D297353CC}">
              <c16:uniqueId val="{00000000-E80F-4EDC-8309-3BCE944FBAEA}"/>
            </c:ext>
          </c:extLst>
        </c:ser>
        <c:ser>
          <c:idx val="1"/>
          <c:order val="1"/>
          <c:tx>
            <c:strRef>
              <c:f>Sheet1!$C$1</c:f>
              <c:strCache>
                <c:ptCount val="1"/>
                <c:pt idx="0">
                  <c:v>LƯỢT XEM/DAY</c:v>
                </c:pt>
              </c:strCache>
            </c:strRef>
          </c:tx>
          <c:spPr>
            <a:ln w="28575" cap="rnd">
              <a:solidFill>
                <a:schemeClr val="accent2"/>
              </a:solidFill>
              <a:round/>
            </a:ln>
            <a:effectLst/>
          </c:spPr>
          <c:marker>
            <c:symbol val="none"/>
          </c:marker>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Sheet1!$C$2:$C$14</c:f>
              <c:numCache>
                <c:formatCode>General</c:formatCode>
                <c:ptCount val="13"/>
                <c:pt idx="0">
                  <c:v>66.900000000000006</c:v>
                </c:pt>
                <c:pt idx="1">
                  <c:v>133.30000000000001</c:v>
                </c:pt>
                <c:pt idx="2">
                  <c:v>74.900000000000006</c:v>
                </c:pt>
                <c:pt idx="3">
                  <c:v>110.5</c:v>
                </c:pt>
                <c:pt idx="4">
                  <c:v>188.5</c:v>
                </c:pt>
                <c:pt idx="5">
                  <c:v>160.1</c:v>
                </c:pt>
                <c:pt idx="6">
                  <c:v>175.5</c:v>
                </c:pt>
                <c:pt idx="7">
                  <c:v>170.4</c:v>
                </c:pt>
                <c:pt idx="8">
                  <c:v>112.9</c:v>
                </c:pt>
                <c:pt idx="9">
                  <c:v>109.9</c:v>
                </c:pt>
                <c:pt idx="10">
                  <c:v>102.3</c:v>
                </c:pt>
                <c:pt idx="11">
                  <c:v>104</c:v>
                </c:pt>
                <c:pt idx="12">
                  <c:v>111.2</c:v>
                </c:pt>
              </c:numCache>
            </c:numRef>
          </c:val>
          <c:smooth val="0"/>
          <c:extLst>
            <c:ext xmlns:c16="http://schemas.microsoft.com/office/drawing/2014/chart" uri="{C3380CC4-5D6E-409C-BE32-E72D297353CC}">
              <c16:uniqueId val="{00000001-E80F-4EDC-8309-3BCE944FBAEA}"/>
            </c:ext>
          </c:extLst>
        </c:ser>
        <c:dLbls>
          <c:showLegendKey val="0"/>
          <c:showVal val="0"/>
          <c:showCatName val="0"/>
          <c:showSerName val="0"/>
          <c:showPercent val="0"/>
          <c:showBubbleSize val="0"/>
        </c:dLbls>
        <c:smooth val="0"/>
        <c:axId val="-1617143072"/>
        <c:axId val="-1617150688"/>
      </c:lineChart>
      <c:catAx>
        <c:axId val="-1617143072"/>
        <c:scaling>
          <c:orientation val="minMax"/>
        </c:scaling>
        <c:delete val="0"/>
        <c:axPos val="b"/>
        <c:title>
          <c:tx>
            <c:rich>
              <a:bodyPr rot="0" spcFirstLastPara="1" vertOverflow="ellipsis" vert="horz" wrap="square" anchor="ctr" anchorCtr="1"/>
              <a:lstStyle/>
              <a:p>
                <a:pPr>
                  <a:defRPr sz="1000" b="0" i="0" u="none" strike="noStrike" kern="1200" baseline="0">
                    <a:solidFill>
                      <a:srgbClr val="46624A"/>
                    </a:solidFill>
                    <a:latin typeface="UTM Avo" panose="02040603050506020204" pitchFamily="18" charset="0"/>
                    <a:ea typeface="+mn-ea"/>
                    <a:cs typeface="+mn-cs"/>
                  </a:defRPr>
                </a:pPr>
                <a:r>
                  <a:rPr lang="en-US" b="1" dirty="0"/>
                  <a:t>Tuần</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46624A"/>
                  </a:solidFill>
                  <a:latin typeface="UTM Avo" panose="02040603050506020204" pitchFamily="18" charset="0"/>
                  <a:ea typeface="+mn-ea"/>
                  <a:cs typeface="+mn-cs"/>
                </a:defRPr>
              </a:pPr>
              <a:endParaRPr lang="vi-V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mn-cs"/>
              </a:defRPr>
            </a:pPr>
            <a:endParaRPr lang="vi-VN"/>
          </a:p>
        </c:txPr>
        <c:crossAx val="-1617150688"/>
        <c:crosses val="autoZero"/>
        <c:auto val="1"/>
        <c:lblAlgn val="ctr"/>
        <c:lblOffset val="100"/>
        <c:noMultiLvlLbl val="0"/>
      </c:catAx>
      <c:valAx>
        <c:axId val="-1617150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rgbClr val="46624A"/>
                    </a:solidFill>
                    <a:latin typeface="UTM Avo" panose="02040603050506020204" pitchFamily="18" charset="0"/>
                    <a:ea typeface="+mn-ea"/>
                    <a:cs typeface="+mn-cs"/>
                  </a:defRPr>
                </a:pPr>
                <a:r>
                  <a:rPr lang="en-US" b="1" dirty="0"/>
                  <a:t>Số lượt</a:t>
                </a:r>
              </a:p>
            </c:rich>
          </c:tx>
          <c:overlay val="0"/>
          <c:spPr>
            <a:noFill/>
            <a:ln>
              <a:noFill/>
            </a:ln>
            <a:effectLst/>
          </c:spPr>
          <c:txPr>
            <a:bodyPr rot="-5400000" spcFirstLastPara="1" vertOverflow="ellipsis" vert="horz" wrap="square" anchor="ctr" anchorCtr="1"/>
            <a:lstStyle/>
            <a:p>
              <a:pPr>
                <a:defRPr sz="1000" b="0" i="0" u="none" strike="noStrike" kern="1200" baseline="0">
                  <a:solidFill>
                    <a:srgbClr val="46624A"/>
                  </a:solidFill>
                  <a:latin typeface="UTM Avo" panose="02040603050506020204" pitchFamily="18" charset="0"/>
                  <a:ea typeface="+mn-ea"/>
                  <a:cs typeface="+mn-cs"/>
                </a:defRPr>
              </a:pPr>
              <a:endParaRPr lang="vi-V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mn-cs"/>
              </a:defRPr>
            </a:pPr>
            <a:endParaRPr lang="vi-VN"/>
          </a:p>
        </c:txPr>
        <c:crossAx val="-1617143072"/>
        <c:crosses val="autoZero"/>
        <c:crossBetween val="between"/>
      </c:valAx>
      <c:spPr>
        <a:noFill/>
        <a:ln>
          <a:noFill/>
        </a:ln>
        <a:effectLst/>
      </c:spPr>
    </c:plotArea>
    <c:legend>
      <c:legendPos val="b"/>
      <c:layout>
        <c:manualLayout>
          <c:xMode val="edge"/>
          <c:yMode val="edge"/>
          <c:x val="0.27172797487597949"/>
          <c:y val="0.87871005642972111"/>
          <c:w val="0.47406584707770288"/>
          <c:h val="6.4499693830125049E-2"/>
        </c:manualLayout>
      </c:layout>
      <c:overlay val="0"/>
      <c:spPr>
        <a:noFill/>
        <a:ln>
          <a:noFill/>
        </a:ln>
        <a:effectLst/>
      </c:spPr>
      <c:txPr>
        <a:bodyPr rot="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mn-cs"/>
            </a:defRPr>
          </a:pPr>
          <a:endParaRPr lang="vi-VN"/>
        </a:p>
      </c:txPr>
    </c:legend>
    <c:plotVisOnly val="1"/>
    <c:dispBlanksAs val="gap"/>
    <c:showDLblsOverMax val="0"/>
  </c:chart>
  <c:spPr>
    <a:noFill/>
    <a:ln>
      <a:noFill/>
    </a:ln>
    <a:effectLst/>
  </c:spPr>
  <c:txPr>
    <a:bodyPr/>
    <a:lstStyle/>
    <a:p>
      <a:pPr>
        <a:defRPr>
          <a:solidFill>
            <a:srgbClr val="46624A"/>
          </a:solidFill>
          <a:latin typeface="UTM Avo" panose="02040603050506020204" pitchFamily="18" charset="0"/>
        </a:defRPr>
      </a:pPr>
      <a:endParaRPr lang="vi-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KẾT QUẢ XÂY DỰNG SỰ CHẤP NHẬN CỦA KH TRÊN THỊ TRƯỜNG</a:t>
            </a:r>
          </a:p>
        </c:rich>
      </c:tx>
      <c:overlay val="0"/>
      <c:spPr>
        <a:noFill/>
        <a:ln>
          <a:noFill/>
        </a:ln>
        <a:effectLst/>
      </c:spPr>
    </c:title>
    <c:autoTitleDeleted val="0"/>
    <c:plotArea>
      <c:layout>
        <c:manualLayout>
          <c:layoutTarget val="inner"/>
          <c:xMode val="edge"/>
          <c:yMode val="edge"/>
          <c:x val="8.3107642249222916E-2"/>
          <c:y val="9.1094345001081101E-2"/>
          <c:w val="0.91101723455823325"/>
          <c:h val="0.73840385842376988"/>
        </c:manualLayout>
      </c:layout>
      <c:lineChart>
        <c:grouping val="standard"/>
        <c:varyColors val="0"/>
        <c:ser>
          <c:idx val="0"/>
          <c:order val="0"/>
          <c:tx>
            <c:strRef>
              <c:f>Sheet1!$B$1</c:f>
              <c:strCache>
                <c:ptCount val="1"/>
                <c:pt idx="0">
                  <c:v>SL KH BÁN THÀNH CÔNG</c:v>
                </c:pt>
              </c:strCache>
            </c:strRef>
          </c:tx>
          <c:spPr>
            <a:ln w="28575" cap="rnd">
              <a:solidFill>
                <a:schemeClr val="accent1"/>
              </a:solidFill>
              <a:round/>
            </a:ln>
            <a:effectLst/>
          </c:spPr>
          <c:marker>
            <c:symbol val="none"/>
          </c:marker>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3">
                  <c:v>37</c:v>
                </c:pt>
                <c:pt idx="4">
                  <c:v>52</c:v>
                </c:pt>
                <c:pt idx="5">
                  <c:v>72</c:v>
                </c:pt>
                <c:pt idx="6">
                  <c:v>74</c:v>
                </c:pt>
                <c:pt idx="7">
                  <c:v>75</c:v>
                </c:pt>
                <c:pt idx="8">
                  <c:v>87</c:v>
                </c:pt>
                <c:pt idx="9">
                  <c:v>89</c:v>
                </c:pt>
                <c:pt idx="10">
                  <c:v>93</c:v>
                </c:pt>
                <c:pt idx="11">
                  <c:v>96</c:v>
                </c:pt>
                <c:pt idx="12">
                  <c:v>102</c:v>
                </c:pt>
              </c:numCache>
            </c:numRef>
          </c:val>
          <c:smooth val="0"/>
          <c:extLst>
            <c:ext xmlns:c16="http://schemas.microsoft.com/office/drawing/2014/chart" uri="{C3380CC4-5D6E-409C-BE32-E72D297353CC}">
              <c16:uniqueId val="{00000000-4480-4488-870A-A33832EC519A}"/>
            </c:ext>
          </c:extLst>
        </c:ser>
        <c:dLbls>
          <c:dLblPos val="t"/>
          <c:showLegendKey val="0"/>
          <c:showVal val="1"/>
          <c:showCatName val="0"/>
          <c:showSerName val="0"/>
          <c:showPercent val="0"/>
          <c:showBubbleSize val="0"/>
        </c:dLbls>
        <c:smooth val="0"/>
        <c:axId val="-1617150144"/>
        <c:axId val="-1617153952"/>
      </c:lineChart>
      <c:catAx>
        <c:axId val="-1617150144"/>
        <c:scaling>
          <c:orientation val="minMax"/>
        </c:scaling>
        <c:delete val="0"/>
        <c:axPos val="b"/>
        <c:title>
          <c:tx>
            <c:rich>
              <a:bodyPr rot="0" vert="horz"/>
              <a:lstStyle/>
              <a:p>
                <a:pPr>
                  <a:defRPr sz="1500"/>
                </a:pPr>
                <a:r>
                  <a:rPr lang="en-US" sz="1500" dirty="0"/>
                  <a:t>Tuần</a:t>
                </a:r>
                <a:endParaRPr lang="vi-VN" sz="1500" dirty="0"/>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vi-VN"/>
          </a:p>
        </c:txPr>
        <c:crossAx val="-1617153952"/>
        <c:crosses val="autoZero"/>
        <c:auto val="1"/>
        <c:lblAlgn val="ctr"/>
        <c:lblOffset val="100"/>
        <c:noMultiLvlLbl val="0"/>
      </c:catAx>
      <c:valAx>
        <c:axId val="-16171539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500"/>
                </a:pPr>
                <a:r>
                  <a:rPr lang="en-US" sz="1500"/>
                  <a:t>Số lượng KH</a:t>
                </a:r>
                <a:endParaRPr lang="vi-VN" sz="1500"/>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pPr>
            <a:endParaRPr lang="vi-VN"/>
          </a:p>
        </c:txPr>
        <c:crossAx val="-1617150144"/>
        <c:crosses val="autoZero"/>
        <c:crossBetween val="between"/>
      </c:valAx>
    </c:plotArea>
    <c:legend>
      <c:legendPos val="b"/>
      <c:layout>
        <c:manualLayout>
          <c:xMode val="edge"/>
          <c:yMode val="edge"/>
          <c:x val="0.40990267524573704"/>
          <c:y val="0.94290360033751031"/>
          <c:w val="0.23188546752844033"/>
          <c:h val="4.5517846243192474E-2"/>
        </c:manualLayout>
      </c:layout>
      <c:overlay val="0"/>
      <c:spPr>
        <a:noFill/>
        <a:ln>
          <a:noFill/>
        </a:ln>
        <a:effectLst/>
      </c:spPr>
      <c:txPr>
        <a:bodyPr rot="0" vert="horz"/>
        <a:lstStyle/>
        <a:p>
          <a:pPr>
            <a:defRPr sz="1300"/>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solidFill>
            <a:srgbClr val="46624A"/>
          </a:solidFill>
          <a:latin typeface="UTM Avo" pitchFamily="18" charset="0"/>
        </a:defRPr>
      </a:pPr>
      <a:endParaRPr lang="vi-V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lgn="ctr">
              <a:defRPr>
                <a:latin typeface="UTM Avo" panose="02040603050506020204" pitchFamily="18" charset="0"/>
              </a:defRPr>
            </a:pPr>
            <a:r>
              <a:rPr lang="en-US">
                <a:latin typeface="UTM Avo" panose="02040603050506020204" pitchFamily="18" charset="0"/>
              </a:rPr>
              <a:t>KẾT QUẢ XÂY DỰNG MỨC ĐỘ BAO PHỦ ĐA VÙNG MIỀN</a:t>
            </a:r>
            <a:endParaRPr lang="vi-VN"/>
          </a:p>
        </c:rich>
      </c:tx>
      <c:layout>
        <c:manualLayout>
          <c:xMode val="edge"/>
          <c:yMode val="edge"/>
          <c:x val="0.20175674160063681"/>
          <c:y val="1.4691556651726438E-2"/>
        </c:manualLayout>
      </c:layout>
      <c:overlay val="0"/>
      <c:spPr>
        <a:noFill/>
        <a:ln>
          <a:noFill/>
        </a:ln>
        <a:effectLst/>
      </c:spPr>
    </c:title>
    <c:autoTitleDeleted val="0"/>
    <c:plotArea>
      <c:layout/>
      <c:lineChart>
        <c:grouping val="standard"/>
        <c:varyColors val="0"/>
        <c:ser>
          <c:idx val="0"/>
          <c:order val="0"/>
          <c:tx>
            <c:strRef>
              <c:f>Sheet1!$B$1</c:f>
              <c:strCache>
                <c:ptCount val="1"/>
                <c:pt idx="0">
                  <c:v>SL TỈNH/THÀNH BÁN THÀNH CÔNG</c:v>
                </c:pt>
              </c:strCache>
            </c:strRef>
          </c:tx>
          <c:spPr>
            <a:ln w="28575" cap="rnd">
              <a:solidFill>
                <a:schemeClr val="accent1"/>
              </a:solidFill>
              <a:round/>
            </a:ln>
            <a:effectLst/>
          </c:spPr>
          <c:marker>
            <c:symbol val="none"/>
          </c:marker>
          <c:dLbls>
            <c:spPr>
              <a:noFill/>
              <a:ln>
                <a:noFill/>
              </a:ln>
              <a:effectLst/>
            </c:spPr>
            <c:txPr>
              <a:bodyPr wrap="square" lIns="38100" tIns="19050" rIns="38100" bIns="19050" anchor="ctr">
                <a:spAutoFit/>
              </a:bodyPr>
              <a:lstStyle/>
              <a:p>
                <a:pPr>
                  <a:defRPr>
                    <a:latin typeface="UTM Avo" panose="02040603050506020204" pitchFamily="18" charset="0"/>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3">
                  <c:v>9</c:v>
                </c:pt>
                <c:pt idx="4">
                  <c:v>16</c:v>
                </c:pt>
                <c:pt idx="5">
                  <c:v>21</c:v>
                </c:pt>
                <c:pt idx="6">
                  <c:v>21</c:v>
                </c:pt>
                <c:pt idx="7">
                  <c:v>21</c:v>
                </c:pt>
                <c:pt idx="8">
                  <c:v>22</c:v>
                </c:pt>
                <c:pt idx="9">
                  <c:v>22</c:v>
                </c:pt>
                <c:pt idx="10">
                  <c:v>22</c:v>
                </c:pt>
                <c:pt idx="11">
                  <c:v>23</c:v>
                </c:pt>
                <c:pt idx="12">
                  <c:v>23</c:v>
                </c:pt>
              </c:numCache>
            </c:numRef>
          </c:val>
          <c:smooth val="0"/>
          <c:extLst>
            <c:ext xmlns:c16="http://schemas.microsoft.com/office/drawing/2014/chart" uri="{C3380CC4-5D6E-409C-BE32-E72D297353CC}">
              <c16:uniqueId val="{00000000-8BA7-40C5-AF09-B15A8CA7DEE1}"/>
            </c:ext>
          </c:extLst>
        </c:ser>
        <c:dLbls>
          <c:dLblPos val="t"/>
          <c:showLegendKey val="0"/>
          <c:showVal val="1"/>
          <c:showCatName val="0"/>
          <c:showSerName val="0"/>
          <c:showPercent val="0"/>
          <c:showBubbleSize val="0"/>
        </c:dLbls>
        <c:smooth val="0"/>
        <c:axId val="-1617172992"/>
        <c:axId val="-1617148512"/>
      </c:lineChart>
      <c:catAx>
        <c:axId val="-1617172992"/>
        <c:scaling>
          <c:orientation val="minMax"/>
        </c:scaling>
        <c:delete val="0"/>
        <c:axPos val="b"/>
        <c:title>
          <c:tx>
            <c:rich>
              <a:bodyPr rot="0" vert="horz"/>
              <a:lstStyle/>
              <a:p>
                <a:pPr>
                  <a:defRPr>
                    <a:latin typeface="UTM Avo" panose="02040603050506020204" pitchFamily="18" charset="0"/>
                  </a:defRPr>
                </a:pPr>
                <a:r>
                  <a:rPr lang="en-US" sz="1500" dirty="0">
                    <a:latin typeface="UTM Avo" panose="02040603050506020204" pitchFamily="18" charset="0"/>
                  </a:rPr>
                  <a:t>Tuần</a:t>
                </a:r>
                <a:endParaRPr lang="vi-VN" sz="1500" dirty="0"/>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latin typeface="UTM Avo" panose="02040603050506020204" pitchFamily="18" charset="0"/>
              </a:defRPr>
            </a:pPr>
            <a:endParaRPr lang="vi-VN"/>
          </a:p>
        </c:txPr>
        <c:crossAx val="-1617148512"/>
        <c:crosses val="autoZero"/>
        <c:auto val="1"/>
        <c:lblAlgn val="ctr"/>
        <c:lblOffset val="100"/>
        <c:noMultiLvlLbl val="0"/>
      </c:catAx>
      <c:valAx>
        <c:axId val="-1617148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sz="1500">
                    <a:latin typeface="UTM Avo" panose="02040603050506020204" pitchFamily="18" charset="0"/>
                  </a:defRPr>
                </a:pPr>
                <a:r>
                  <a:rPr lang="en-US" sz="1500">
                    <a:latin typeface="UTM Avo" panose="02040603050506020204" pitchFamily="18" charset="0"/>
                  </a:rPr>
                  <a:t>Số lượng tỉnh/thành</a:t>
                </a:r>
                <a:endParaRPr lang="vi-VN" sz="1500"/>
              </a:p>
            </c:rich>
          </c:tx>
          <c:overlay val="0"/>
          <c:spPr>
            <a:noFill/>
            <a:ln>
              <a:noFill/>
            </a:ln>
            <a:effectLst/>
          </c:spPr>
        </c:title>
        <c:numFmt formatCode="General" sourceLinked="1"/>
        <c:majorTickMark val="none"/>
        <c:minorTickMark val="none"/>
        <c:tickLblPos val="nextTo"/>
        <c:spPr>
          <a:noFill/>
          <a:ln>
            <a:noFill/>
          </a:ln>
          <a:effectLst/>
        </c:spPr>
        <c:txPr>
          <a:bodyPr rot="-60000000" vert="horz"/>
          <a:lstStyle/>
          <a:p>
            <a:pPr>
              <a:defRPr>
                <a:latin typeface="UTM Avo" panose="02040603050506020204" pitchFamily="18" charset="0"/>
              </a:defRPr>
            </a:pPr>
            <a:endParaRPr lang="vi-VN"/>
          </a:p>
        </c:txPr>
        <c:crossAx val="-1617172992"/>
        <c:crosses val="autoZero"/>
        <c:crossBetween val="between"/>
      </c:valAx>
    </c:plotArea>
    <c:legend>
      <c:legendPos val="b"/>
      <c:overlay val="0"/>
      <c:spPr>
        <a:noFill/>
        <a:ln>
          <a:noFill/>
        </a:ln>
        <a:effectLst/>
      </c:spPr>
      <c:txPr>
        <a:bodyPr rot="0" vert="horz"/>
        <a:lstStyle/>
        <a:p>
          <a:pPr>
            <a:defRPr sz="1300">
              <a:latin typeface="UTM Avo" panose="02040603050506020204" pitchFamily="18" charset="0"/>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solidFill>
            <a:srgbClr val="46624A"/>
          </a:solidFill>
          <a:latin typeface="Times New Roman" panose="02020603050405020304" pitchFamily="18" charset="0"/>
          <a:cs typeface="Times New Roman" panose="02020603050405020304" pitchFamily="18" charset="0"/>
        </a:defRPr>
      </a:pPr>
      <a:endParaRPr lang="vi-V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rgbClr val="46624A"/>
                </a:solidFill>
                <a:latin typeface="UTM Avo" pitchFamily="18" charset="0"/>
                <a:ea typeface="+mn-ea"/>
                <a:cs typeface="Times New Roman" panose="02020603050405020304" pitchFamily="18" charset="0"/>
              </a:defRPr>
            </a:pPr>
            <a:r>
              <a:rPr lang="en-US" sz="1800" b="1">
                <a:solidFill>
                  <a:srgbClr val="46624A"/>
                </a:solidFill>
                <a:latin typeface="UTM Avo" pitchFamily="18" charset="0"/>
              </a:rPr>
              <a:t>KẾT QUẢ XÂY DỰNG SỰ HÀI LÒNG CỦA KH TRÊN THỊ TRƯỜNG</a:t>
            </a:r>
          </a:p>
        </c:rich>
      </c:tx>
      <c:overlay val="0"/>
      <c:spPr>
        <a:noFill/>
        <a:ln>
          <a:noFill/>
        </a:ln>
        <a:effectLst/>
      </c:spPr>
    </c:title>
    <c:autoTitleDeleted val="0"/>
    <c:plotArea>
      <c:layout/>
      <c:lineChart>
        <c:grouping val="standard"/>
        <c:varyColors val="0"/>
        <c:ser>
          <c:idx val="0"/>
          <c:order val="0"/>
          <c:tx>
            <c:strRef>
              <c:f>Sheet1!$B$1</c:f>
              <c:strCache>
                <c:ptCount val="1"/>
                <c:pt idx="0">
                  <c:v>SL KH ĐÃ MUA LẠI</c:v>
                </c:pt>
              </c:strCache>
            </c:strRef>
          </c:tx>
          <c:spPr>
            <a:ln w="28575" cap="rnd">
              <a:solidFill>
                <a:schemeClr val="accent1"/>
              </a:solidFill>
              <a:round/>
            </a:ln>
            <a:effectLst/>
          </c:spPr>
          <c:marker>
            <c:symbol val="none"/>
          </c:marker>
          <c:dLbls>
            <c:spPr>
              <a:noFill/>
              <a:ln>
                <a:noFill/>
              </a:ln>
              <a:effectLst/>
            </c:spPr>
            <c:txPr>
              <a:bodyPr wrap="square" lIns="38100" tIns="19050" rIns="38100" bIns="19050" anchor="ctr">
                <a:spAutoFit/>
              </a:bodyPr>
              <a:lstStyle/>
              <a:p>
                <a:pPr>
                  <a:defRPr>
                    <a:solidFill>
                      <a:srgbClr val="46624A"/>
                    </a:solidFill>
                    <a:latin typeface="UTM Avo" panose="02040603050506020204" pitchFamily="18" charset="0"/>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3">
                  <c:v>4</c:v>
                </c:pt>
                <c:pt idx="4">
                  <c:v>5</c:v>
                </c:pt>
                <c:pt idx="5">
                  <c:v>6</c:v>
                </c:pt>
                <c:pt idx="6">
                  <c:v>6</c:v>
                </c:pt>
                <c:pt idx="7">
                  <c:v>6</c:v>
                </c:pt>
                <c:pt idx="8">
                  <c:v>7</c:v>
                </c:pt>
                <c:pt idx="9">
                  <c:v>7</c:v>
                </c:pt>
                <c:pt idx="10">
                  <c:v>7</c:v>
                </c:pt>
                <c:pt idx="11">
                  <c:v>7</c:v>
                </c:pt>
                <c:pt idx="12">
                  <c:v>7</c:v>
                </c:pt>
              </c:numCache>
            </c:numRef>
          </c:val>
          <c:smooth val="0"/>
          <c:extLst>
            <c:ext xmlns:c16="http://schemas.microsoft.com/office/drawing/2014/chart" uri="{C3380CC4-5D6E-409C-BE32-E72D297353CC}">
              <c16:uniqueId val="{00000000-A91C-4696-9CE5-476F9AAB1AB6}"/>
            </c:ext>
          </c:extLst>
        </c:ser>
        <c:dLbls>
          <c:showLegendKey val="0"/>
          <c:showVal val="0"/>
          <c:showCatName val="0"/>
          <c:showSerName val="0"/>
          <c:showPercent val="0"/>
          <c:showBubbleSize val="0"/>
        </c:dLbls>
        <c:smooth val="0"/>
        <c:axId val="-1617147424"/>
        <c:axId val="-1617144704"/>
      </c:lineChart>
      <c:catAx>
        <c:axId val="-1617147424"/>
        <c:scaling>
          <c:orientation val="minMax"/>
        </c:scaling>
        <c:delete val="0"/>
        <c:axPos val="b"/>
        <c:title>
          <c:tx>
            <c:rich>
              <a:bodyPr rot="0" spcFirstLastPara="1" vertOverflow="ellipsis" vert="horz" wrap="square" anchor="ctr" anchorCtr="1"/>
              <a:lstStyle/>
              <a:p>
                <a:pPr>
                  <a:defRPr sz="1500" b="1" i="0" u="none" strike="noStrike" kern="1200" baseline="0">
                    <a:solidFill>
                      <a:srgbClr val="46624A"/>
                    </a:solidFill>
                    <a:latin typeface="UTM Avo" pitchFamily="18" charset="0"/>
                    <a:ea typeface="+mn-ea"/>
                    <a:cs typeface="Times New Roman" panose="02020603050405020304" pitchFamily="18" charset="0"/>
                  </a:defRPr>
                </a:pPr>
                <a:r>
                  <a:rPr lang="en-US" sz="1500" b="1">
                    <a:solidFill>
                      <a:srgbClr val="46624A"/>
                    </a:solidFill>
                    <a:latin typeface="UTM Avo" pitchFamily="18" charset="0"/>
                  </a:rPr>
                  <a:t>Tuần</a:t>
                </a:r>
                <a:endParaRPr lang="vi-VN" sz="1500" b="1">
                  <a:solidFill>
                    <a:srgbClr val="46624A"/>
                  </a:solidFill>
                </a:endParaRP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UTM Avo" pitchFamily="18" charset="0"/>
                <a:ea typeface="+mn-ea"/>
                <a:cs typeface="Times New Roman" panose="02020603050405020304" pitchFamily="18" charset="0"/>
              </a:defRPr>
            </a:pPr>
            <a:endParaRPr lang="vi-VN"/>
          </a:p>
        </c:txPr>
        <c:crossAx val="-1617144704"/>
        <c:crosses val="autoZero"/>
        <c:auto val="1"/>
        <c:lblAlgn val="ctr"/>
        <c:lblOffset val="100"/>
        <c:noMultiLvlLbl val="0"/>
      </c:catAx>
      <c:valAx>
        <c:axId val="-16171447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1" i="0" u="none" strike="noStrike" kern="1200" baseline="0">
                    <a:solidFill>
                      <a:srgbClr val="46624A"/>
                    </a:solidFill>
                    <a:latin typeface="UTM Avo" pitchFamily="18" charset="0"/>
                    <a:ea typeface="+mn-ea"/>
                    <a:cs typeface="Times New Roman" panose="02020603050405020304" pitchFamily="18" charset="0"/>
                  </a:defRPr>
                </a:pPr>
                <a:r>
                  <a:rPr lang="en-US" sz="1500" b="1">
                    <a:solidFill>
                      <a:srgbClr val="46624A"/>
                    </a:solidFill>
                    <a:latin typeface="UTM Avo" pitchFamily="18" charset="0"/>
                  </a:rPr>
                  <a:t>Số lượng</a:t>
                </a:r>
                <a:endParaRPr lang="vi-VN" sz="1500" b="1">
                  <a:solidFill>
                    <a:srgbClr val="46624A"/>
                  </a:solidFill>
                </a:endParaRP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46624A"/>
                </a:solidFill>
                <a:latin typeface="UTM Avo" pitchFamily="18" charset="0"/>
                <a:ea typeface="+mn-ea"/>
                <a:cs typeface="Times New Roman" panose="02020603050405020304" pitchFamily="18" charset="0"/>
              </a:defRPr>
            </a:pPr>
            <a:endParaRPr lang="vi-VN"/>
          </a:p>
        </c:txPr>
        <c:crossAx val="-1617147424"/>
        <c:crosses val="autoZero"/>
        <c:crossBetween val="between"/>
      </c:valAx>
    </c:plotArea>
    <c:legend>
      <c:legendPos val="b"/>
      <c:legendEntry>
        <c:idx val="0"/>
        <c:txPr>
          <a:bodyPr rot="0" spcFirstLastPara="1" vertOverflow="ellipsis" vert="horz" wrap="square" anchor="ctr" anchorCtr="1"/>
          <a:lstStyle/>
          <a:p>
            <a:pPr>
              <a:defRPr sz="1300" b="0" i="0" u="none" strike="noStrike" kern="1200" baseline="0">
                <a:solidFill>
                  <a:srgbClr val="46624A"/>
                </a:solidFill>
                <a:latin typeface="UTM Avo" pitchFamily="18" charset="0"/>
                <a:ea typeface="+mn-ea"/>
                <a:cs typeface="Times New Roman" panose="02020603050405020304" pitchFamily="18" charset="0"/>
              </a:defRPr>
            </a:pPr>
            <a:endParaRPr lang="vi-VN"/>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UTM Avo" pitchFamily="18" charset="0"/>
              <a:ea typeface="+mn-ea"/>
              <a:cs typeface="Times New Roman" panose="02020603050405020304" pitchFamily="18" charset="0"/>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latin typeface="Times New Roman" panose="02020603050405020304" pitchFamily="18" charset="0"/>
          <a:cs typeface="Times New Roman" panose="02020603050405020304" pitchFamily="18" charset="0"/>
        </a:defRPr>
      </a:pPr>
      <a:endParaRPr lang="vi-V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46624A"/>
                </a:solidFill>
                <a:latin typeface="+mn-lt"/>
                <a:ea typeface="+mn-ea"/>
                <a:cs typeface="+mn-cs"/>
              </a:defRPr>
            </a:pPr>
            <a:r>
              <a:rPr lang="en-US" sz="1800" b="1" dirty="0">
                <a:solidFill>
                  <a:srgbClr val="46624A"/>
                </a:solidFill>
                <a:latin typeface="UTM Avo" pitchFamily="18" charset="0"/>
                <a:cs typeface="Times New Roman" panose="02020603050405020304" pitchFamily="18" charset="0"/>
              </a:rPr>
              <a:t>KẾT</a:t>
            </a:r>
            <a:r>
              <a:rPr lang="en-US" sz="1800" b="1" baseline="0" dirty="0">
                <a:solidFill>
                  <a:srgbClr val="46624A"/>
                </a:solidFill>
                <a:latin typeface="UTM Avo" pitchFamily="18" charset="0"/>
                <a:cs typeface="Times New Roman" panose="02020603050405020304" pitchFamily="18" charset="0"/>
              </a:rPr>
              <a:t> QUẢ NỖ LỰC XÂY DỰNG SỰ PHÙ HỢP CỦA SẢN PHẨM VỚI KH </a:t>
            </a:r>
            <a:r>
              <a:rPr lang="en-US" sz="1800" b="1" baseline="0">
                <a:solidFill>
                  <a:srgbClr val="46624A"/>
                </a:solidFill>
                <a:latin typeface="UTM Avo" pitchFamily="18" charset="0"/>
                <a:cs typeface="Times New Roman" panose="02020603050405020304" pitchFamily="18" charset="0"/>
              </a:rPr>
              <a:t>ĐƯỢC </a:t>
            </a:r>
            <a:br>
              <a:rPr lang="en-US" sz="1800" b="1" baseline="0">
                <a:solidFill>
                  <a:srgbClr val="46624A"/>
                </a:solidFill>
                <a:latin typeface="UTM Avo" pitchFamily="18" charset="0"/>
                <a:cs typeface="Times New Roman" panose="02020603050405020304" pitchFamily="18" charset="0"/>
              </a:rPr>
            </a:br>
            <a:r>
              <a:rPr lang="en-US" sz="1800" b="1" baseline="0">
                <a:solidFill>
                  <a:srgbClr val="46624A"/>
                </a:solidFill>
                <a:latin typeface="UTM Avo" pitchFamily="18" charset="0"/>
                <a:cs typeface="Times New Roman" panose="02020603050405020304" pitchFamily="18" charset="0"/>
              </a:rPr>
              <a:t>THU </a:t>
            </a:r>
            <a:r>
              <a:rPr lang="en-US" sz="1800" b="1" baseline="0" dirty="0">
                <a:solidFill>
                  <a:srgbClr val="46624A"/>
                </a:solidFill>
                <a:latin typeface="UTM Avo" pitchFamily="18" charset="0"/>
                <a:cs typeface="Times New Roman" panose="02020603050405020304" pitchFamily="18" charset="0"/>
              </a:rPr>
              <a:t>HÚT</a:t>
            </a:r>
            <a:endParaRPr lang="vi-VN" sz="1800" b="1" dirty="0">
              <a:solidFill>
                <a:srgbClr val="46624A"/>
              </a:solidFill>
              <a:latin typeface="Times New Roman" panose="02020603050405020304" pitchFamily="18" charset="0"/>
              <a:cs typeface="Times New Roman" panose="02020603050405020304" pitchFamily="18" charset="0"/>
            </a:endParaRPr>
          </a:p>
        </c:rich>
      </c:tx>
      <c:overlay val="0"/>
      <c:spPr>
        <a:noFill/>
        <a:ln>
          <a:noFill/>
        </a:ln>
        <a:effectLst/>
      </c:spPr>
    </c:title>
    <c:autoTitleDeleted val="0"/>
    <c:plotArea>
      <c:layout/>
      <c:lineChart>
        <c:grouping val="standard"/>
        <c:varyColors val="0"/>
        <c:ser>
          <c:idx val="0"/>
          <c:order val="0"/>
          <c:tx>
            <c:strRef>
              <c:f>Sheet1!$B$1</c:f>
              <c:strCache>
                <c:ptCount val="1"/>
                <c:pt idx="0">
                  <c:v>KH THÊM VÀO GIỎ HÀNG/DAY</c:v>
                </c:pt>
              </c:strCache>
            </c:strRef>
          </c:tx>
          <c:spPr>
            <a:ln w="28575" cap="rnd">
              <a:solidFill>
                <a:schemeClr val="accent1"/>
              </a:solidFill>
              <a:round/>
            </a:ln>
            <a:effectLst/>
          </c:spPr>
          <c:marker>
            <c:symbol val="none"/>
          </c:marker>
          <c:dLbls>
            <c:spPr>
              <a:noFill/>
              <a:ln>
                <a:noFill/>
              </a:ln>
              <a:effectLst/>
            </c:spPr>
            <c:txPr>
              <a:bodyPr wrap="square" lIns="38100" tIns="19050" rIns="38100" bIns="19050" anchor="ctr">
                <a:spAutoFit/>
              </a:bodyPr>
              <a:lstStyle/>
              <a:p>
                <a:pPr>
                  <a:defRPr>
                    <a:solidFill>
                      <a:srgbClr val="46624A"/>
                    </a:solidFill>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3.9</c:v>
                </c:pt>
                <c:pt idx="1">
                  <c:v>6</c:v>
                </c:pt>
                <c:pt idx="2">
                  <c:v>4</c:v>
                </c:pt>
                <c:pt idx="3">
                  <c:v>8.5</c:v>
                </c:pt>
                <c:pt idx="4">
                  <c:v>9.4</c:v>
                </c:pt>
                <c:pt idx="5">
                  <c:v>8.4</c:v>
                </c:pt>
                <c:pt idx="6">
                  <c:v>8.6</c:v>
                </c:pt>
                <c:pt idx="7">
                  <c:v>8.4</c:v>
                </c:pt>
                <c:pt idx="8">
                  <c:v>5.2</c:v>
                </c:pt>
                <c:pt idx="9">
                  <c:v>5.9</c:v>
                </c:pt>
                <c:pt idx="10">
                  <c:v>5.7</c:v>
                </c:pt>
                <c:pt idx="11">
                  <c:v>5.4</c:v>
                </c:pt>
                <c:pt idx="12">
                  <c:v>8.6999999999999993</c:v>
                </c:pt>
              </c:numCache>
            </c:numRef>
          </c:val>
          <c:smooth val="0"/>
          <c:extLst>
            <c:ext xmlns:c16="http://schemas.microsoft.com/office/drawing/2014/chart" uri="{C3380CC4-5D6E-409C-BE32-E72D297353CC}">
              <c16:uniqueId val="{00000000-441A-4D3B-9332-593CE884E7EB}"/>
            </c:ext>
          </c:extLst>
        </c:ser>
        <c:ser>
          <c:idx val="1"/>
          <c:order val="1"/>
          <c:tx>
            <c:strRef>
              <c:f>Sheet1!$C$1</c:f>
              <c:strCache>
                <c:ptCount val="1"/>
                <c:pt idx="0">
                  <c:v>LƯỢT THÊM VÀO GIỎ HÀNG/DAY</c:v>
                </c:pt>
              </c:strCache>
            </c:strRef>
          </c:tx>
          <c:spPr>
            <a:ln w="28575" cap="rnd">
              <a:solidFill>
                <a:schemeClr val="accent2"/>
              </a:solidFill>
              <a:round/>
            </a:ln>
            <a:effectLst/>
          </c:spPr>
          <c:marker>
            <c:symbol val="none"/>
          </c:marker>
          <c:dLbls>
            <c:spPr>
              <a:noFill/>
              <a:ln>
                <a:noFill/>
              </a:ln>
              <a:effectLst/>
            </c:spPr>
            <c:txPr>
              <a:bodyPr wrap="square" lIns="38100" tIns="19050" rIns="38100" bIns="19050" anchor="ctr">
                <a:spAutoFit/>
              </a:bodyPr>
              <a:lstStyle/>
              <a:p>
                <a:pPr>
                  <a:defRPr>
                    <a:solidFill>
                      <a:srgbClr val="46624A"/>
                    </a:solidFill>
                    <a:latin typeface="UTM Avo" panose="02040603050506020204" pitchFamily="18" charset="0"/>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Sheet1!$C$2:$C$14</c:f>
              <c:numCache>
                <c:formatCode>General</c:formatCode>
                <c:ptCount val="13"/>
                <c:pt idx="0">
                  <c:v>9.4</c:v>
                </c:pt>
                <c:pt idx="1">
                  <c:v>13.1</c:v>
                </c:pt>
                <c:pt idx="2">
                  <c:v>8.6999999999999993</c:v>
                </c:pt>
                <c:pt idx="3">
                  <c:v>12.2</c:v>
                </c:pt>
                <c:pt idx="4">
                  <c:v>21.8</c:v>
                </c:pt>
                <c:pt idx="5">
                  <c:v>19.100000000000001</c:v>
                </c:pt>
                <c:pt idx="6">
                  <c:v>19.3</c:v>
                </c:pt>
                <c:pt idx="7">
                  <c:v>18.7</c:v>
                </c:pt>
                <c:pt idx="8">
                  <c:v>10.9</c:v>
                </c:pt>
                <c:pt idx="9">
                  <c:v>9.1</c:v>
                </c:pt>
                <c:pt idx="10">
                  <c:v>8</c:v>
                </c:pt>
                <c:pt idx="11">
                  <c:v>7.5</c:v>
                </c:pt>
                <c:pt idx="12">
                  <c:v>6.1</c:v>
                </c:pt>
              </c:numCache>
            </c:numRef>
          </c:val>
          <c:smooth val="0"/>
          <c:extLst>
            <c:ext xmlns:c16="http://schemas.microsoft.com/office/drawing/2014/chart" uri="{C3380CC4-5D6E-409C-BE32-E72D297353CC}">
              <c16:uniqueId val="{00000001-441A-4D3B-9332-593CE884E7EB}"/>
            </c:ext>
          </c:extLst>
        </c:ser>
        <c:dLbls>
          <c:dLblPos val="t"/>
          <c:showLegendKey val="0"/>
          <c:showVal val="1"/>
          <c:showCatName val="0"/>
          <c:showSerName val="0"/>
          <c:showPercent val="0"/>
          <c:showBubbleSize val="0"/>
        </c:dLbls>
        <c:smooth val="0"/>
        <c:axId val="-1617159936"/>
        <c:axId val="-1617171904"/>
      </c:lineChart>
      <c:catAx>
        <c:axId val="-1617159936"/>
        <c:scaling>
          <c:orientation val="minMax"/>
        </c:scaling>
        <c:delete val="0"/>
        <c:axPos val="b"/>
        <c:title>
          <c:tx>
            <c:rich>
              <a:bodyPr rot="0" spcFirstLastPara="1" vertOverflow="ellipsis" vert="horz" wrap="square" anchor="ctr" anchorCtr="1"/>
              <a:lstStyle/>
              <a:p>
                <a:pPr>
                  <a:defRPr sz="1500" b="1" i="0" u="none" strike="noStrike" kern="1200" baseline="0">
                    <a:solidFill>
                      <a:srgbClr val="46624A"/>
                    </a:solidFill>
                    <a:latin typeface="UTM Avo" pitchFamily="18" charset="0"/>
                    <a:ea typeface="+mn-ea"/>
                    <a:cs typeface="+mn-cs"/>
                  </a:defRPr>
                </a:pPr>
                <a:r>
                  <a:rPr lang="en-US" sz="1500" b="1">
                    <a:solidFill>
                      <a:srgbClr val="46624A"/>
                    </a:solidFill>
                    <a:latin typeface="UTM Avo" pitchFamily="18" charset="0"/>
                    <a:cs typeface="Times New Roman" panose="02020603050405020304" pitchFamily="18" charset="0"/>
                  </a:rPr>
                  <a:t>Tuần</a:t>
                </a:r>
                <a:endParaRPr lang="vi-VN" sz="1500" b="1">
                  <a:solidFill>
                    <a:srgbClr val="46624A"/>
                  </a:solidFill>
                  <a:latin typeface="Times New Roman" panose="02020603050405020304" pitchFamily="18" charset="0"/>
                  <a:cs typeface="Times New Roman" panose="02020603050405020304" pitchFamily="18" charset="0"/>
                </a:endParaRP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UTM Avo" pitchFamily="18" charset="0"/>
                <a:ea typeface="+mn-ea"/>
                <a:cs typeface="Times New Roman" panose="02020603050405020304" pitchFamily="18" charset="0"/>
              </a:defRPr>
            </a:pPr>
            <a:endParaRPr lang="vi-VN"/>
          </a:p>
        </c:txPr>
        <c:crossAx val="-1617171904"/>
        <c:crosses val="autoZero"/>
        <c:auto val="1"/>
        <c:lblAlgn val="ctr"/>
        <c:lblOffset val="100"/>
        <c:noMultiLvlLbl val="0"/>
      </c:catAx>
      <c:valAx>
        <c:axId val="-16171719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1" i="0" u="none" strike="noStrike" kern="1200" baseline="0">
                    <a:solidFill>
                      <a:srgbClr val="46624A"/>
                    </a:solidFill>
                    <a:latin typeface="UTM Avo" pitchFamily="18" charset="0"/>
                    <a:ea typeface="+mn-ea"/>
                    <a:cs typeface="+mn-cs"/>
                  </a:defRPr>
                </a:pPr>
                <a:r>
                  <a:rPr lang="en-US" sz="1500" b="1">
                    <a:solidFill>
                      <a:srgbClr val="46624A"/>
                    </a:solidFill>
                    <a:latin typeface="UTM Avo" pitchFamily="18" charset="0"/>
                    <a:cs typeface="Times New Roman" panose="02020603050405020304" pitchFamily="18" charset="0"/>
                  </a:rPr>
                  <a:t>Số</a:t>
                </a:r>
                <a:r>
                  <a:rPr lang="en-US" sz="1500" b="1" baseline="0">
                    <a:solidFill>
                      <a:srgbClr val="46624A"/>
                    </a:solidFill>
                    <a:latin typeface="UTM Avo" pitchFamily="18" charset="0"/>
                    <a:cs typeface="Times New Roman" panose="02020603050405020304" pitchFamily="18" charset="0"/>
                  </a:rPr>
                  <a:t> lượng</a:t>
                </a:r>
                <a:endParaRPr lang="vi-VN" sz="1500" b="1">
                  <a:solidFill>
                    <a:srgbClr val="46624A"/>
                  </a:solidFill>
                  <a:latin typeface="Times New Roman" panose="02020603050405020304" pitchFamily="18" charset="0"/>
                  <a:cs typeface="Times New Roman" panose="02020603050405020304" pitchFamily="18" charset="0"/>
                </a:endParaRP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46624A"/>
                </a:solidFill>
                <a:latin typeface="UTM Avo" pitchFamily="18" charset="0"/>
                <a:ea typeface="+mn-ea"/>
                <a:cs typeface="Times New Roman" panose="02020603050405020304" pitchFamily="18" charset="0"/>
              </a:defRPr>
            </a:pPr>
            <a:endParaRPr lang="vi-VN"/>
          </a:p>
        </c:txPr>
        <c:crossAx val="-1617159936"/>
        <c:crosses val="autoZero"/>
        <c:crossBetween val="between"/>
      </c:valAx>
    </c:plotArea>
    <c:legend>
      <c:legendPos val="b"/>
      <c:overlay val="0"/>
      <c:spPr>
        <a:noFill/>
        <a:ln>
          <a:noFill/>
        </a:ln>
        <a:effectLst/>
      </c:spPr>
      <c:txPr>
        <a:bodyPr rot="0" spcFirstLastPara="1" vertOverflow="ellipsis" vert="horz" wrap="square" anchor="ctr" anchorCtr="1"/>
        <a:lstStyle/>
        <a:p>
          <a:pPr>
            <a:defRPr sz="1300" b="0" i="0" u="none" strike="noStrike" kern="1200" baseline="0">
              <a:solidFill>
                <a:srgbClr val="46624A"/>
              </a:solidFill>
              <a:latin typeface="UTM Avo" pitchFamily="18" charset="0"/>
              <a:ea typeface="+mn-ea"/>
              <a:cs typeface="Times New Roman" panose="02020603050405020304" pitchFamily="18" charset="0"/>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pPr>
      <a:endParaRPr lang="vi-VN"/>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rgbClr val="46624A"/>
                </a:solidFill>
                <a:latin typeface="Times New Roman" panose="02020603050405020304" pitchFamily="18" charset="0"/>
                <a:ea typeface="+mn-ea"/>
                <a:cs typeface="Times New Roman" panose="02020603050405020304" pitchFamily="18" charset="0"/>
              </a:defRPr>
            </a:pPr>
            <a:r>
              <a:rPr lang="en-US" sz="1800" b="1" dirty="0">
                <a:solidFill>
                  <a:srgbClr val="46624A"/>
                </a:solidFill>
                <a:latin typeface="UTM Avo" pitchFamily="18" charset="0"/>
              </a:rPr>
              <a:t>KẾT QUẢ DOANH SỐ</a:t>
            </a:r>
          </a:p>
        </c:rich>
      </c:tx>
      <c:overlay val="0"/>
      <c:spPr>
        <a:noFill/>
        <a:ln>
          <a:noFill/>
        </a:ln>
        <a:effectLst/>
      </c:spPr>
    </c:title>
    <c:autoTitleDeleted val="0"/>
    <c:plotArea>
      <c:layout/>
      <c:lineChart>
        <c:grouping val="standard"/>
        <c:varyColors val="0"/>
        <c:ser>
          <c:idx val="0"/>
          <c:order val="0"/>
          <c:tx>
            <c:strRef>
              <c:f>Sheet1!$B$1</c:f>
              <c:strCache>
                <c:ptCount val="1"/>
                <c:pt idx="0">
                  <c:v>DOANH SỐ BÁN THÀNH CÔNG</c:v>
                </c:pt>
              </c:strCache>
            </c:strRef>
          </c:tx>
          <c:spPr>
            <a:ln w="28575" cap="rnd">
              <a:solidFill>
                <a:schemeClr val="accent1"/>
              </a:solidFill>
              <a:round/>
            </a:ln>
            <a:effectLst/>
          </c:spPr>
          <c:marker>
            <c:symbol val="none"/>
          </c:marker>
          <c:dLbls>
            <c:dLbl>
              <c:idx val="4"/>
              <c:delete val="1"/>
              <c:extLst>
                <c:ext xmlns:c15="http://schemas.microsoft.com/office/drawing/2012/chart" uri="{CE6537A1-D6FC-4f65-9D91-7224C49458BB}"/>
                <c:ext xmlns:c16="http://schemas.microsoft.com/office/drawing/2014/chart" uri="{C3380CC4-5D6E-409C-BE32-E72D297353CC}">
                  <c16:uniqueId val="{00000000-6BEB-42E0-BADA-A1AB598659CD}"/>
                </c:ext>
              </c:extLst>
            </c:dLbl>
            <c:dLbl>
              <c:idx val="6"/>
              <c:delete val="1"/>
              <c:extLst>
                <c:ext xmlns:c15="http://schemas.microsoft.com/office/drawing/2012/chart" uri="{CE6537A1-D6FC-4f65-9D91-7224C49458BB}"/>
                <c:ext xmlns:c16="http://schemas.microsoft.com/office/drawing/2014/chart" uri="{C3380CC4-5D6E-409C-BE32-E72D297353CC}">
                  <c16:uniqueId val="{00000001-6BEB-42E0-BADA-A1AB598659CD}"/>
                </c:ext>
              </c:extLst>
            </c:dLbl>
            <c:dLbl>
              <c:idx val="9"/>
              <c:delete val="1"/>
              <c:extLst>
                <c:ext xmlns:c15="http://schemas.microsoft.com/office/drawing/2012/chart" uri="{CE6537A1-D6FC-4f65-9D91-7224C49458BB}"/>
                <c:ext xmlns:c16="http://schemas.microsoft.com/office/drawing/2014/chart" uri="{C3380CC4-5D6E-409C-BE32-E72D297353CC}">
                  <c16:uniqueId val="{00000002-6BEB-42E0-BADA-A1AB598659CD}"/>
                </c:ext>
              </c:extLst>
            </c:dLbl>
            <c:dLbl>
              <c:idx val="11"/>
              <c:delete val="1"/>
              <c:extLst>
                <c:ext xmlns:c15="http://schemas.microsoft.com/office/drawing/2012/chart" uri="{CE6537A1-D6FC-4f65-9D91-7224C49458BB}"/>
                <c:ext xmlns:c16="http://schemas.microsoft.com/office/drawing/2014/chart" uri="{C3380CC4-5D6E-409C-BE32-E72D297353CC}">
                  <c16:uniqueId val="{00000003-6BEB-42E0-BADA-A1AB598659CD}"/>
                </c:ext>
              </c:extLst>
            </c:dLbl>
            <c:spPr>
              <a:noFill/>
              <a:ln>
                <a:noFill/>
              </a:ln>
              <a:effectLst/>
            </c:spPr>
            <c:txPr>
              <a:bodyPr wrap="square" lIns="38100" tIns="19050" rIns="38100" bIns="19050" anchor="ctr">
                <a:spAutoFit/>
              </a:bodyPr>
              <a:lstStyle/>
              <a:p>
                <a:pPr>
                  <a:defRPr>
                    <a:solidFill>
                      <a:srgbClr val="46624A"/>
                    </a:solidFill>
                    <a:latin typeface="UTM Avo" panose="02040603050506020204" pitchFamily="18" charset="0"/>
                  </a:defRPr>
                </a:pPr>
                <a:endParaRPr lang="vi-V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3">
                  <c:v>7375000</c:v>
                </c:pt>
                <c:pt idx="4">
                  <c:v>11120000</c:v>
                </c:pt>
                <c:pt idx="5">
                  <c:v>16390000</c:v>
                </c:pt>
                <c:pt idx="6">
                  <c:v>16608000</c:v>
                </c:pt>
                <c:pt idx="7">
                  <c:v>16723000</c:v>
                </c:pt>
                <c:pt idx="8">
                  <c:v>19043000</c:v>
                </c:pt>
                <c:pt idx="9">
                  <c:v>20028000</c:v>
                </c:pt>
                <c:pt idx="10">
                  <c:v>21093000</c:v>
                </c:pt>
                <c:pt idx="11">
                  <c:v>22093000</c:v>
                </c:pt>
                <c:pt idx="12">
                  <c:v>23100000</c:v>
                </c:pt>
              </c:numCache>
            </c:numRef>
          </c:val>
          <c:smooth val="0"/>
          <c:extLst>
            <c:ext xmlns:c16="http://schemas.microsoft.com/office/drawing/2014/chart" uri="{C3380CC4-5D6E-409C-BE32-E72D297353CC}">
              <c16:uniqueId val="{00000000-19BD-4FBD-BF2F-8EE2956E61A4}"/>
            </c:ext>
          </c:extLst>
        </c:ser>
        <c:dLbls>
          <c:dLblPos val="t"/>
          <c:showLegendKey val="0"/>
          <c:showVal val="1"/>
          <c:showCatName val="0"/>
          <c:showSerName val="0"/>
          <c:showPercent val="0"/>
          <c:showBubbleSize val="0"/>
        </c:dLbls>
        <c:smooth val="0"/>
        <c:axId val="-1617160480"/>
        <c:axId val="-1617169184"/>
      </c:lineChart>
      <c:catAx>
        <c:axId val="-1617160480"/>
        <c:scaling>
          <c:orientation val="minMax"/>
        </c:scaling>
        <c:delete val="0"/>
        <c:axPos val="b"/>
        <c:title>
          <c:tx>
            <c:rich>
              <a:bodyPr rot="0" spcFirstLastPara="1" vertOverflow="ellipsis" vert="horz" wrap="square" anchor="ctr" anchorCtr="1"/>
              <a:lstStyle/>
              <a:p>
                <a:pPr>
                  <a:defRPr sz="1300" b="1" i="0" u="none" strike="noStrike" kern="1200" baseline="0">
                    <a:solidFill>
                      <a:srgbClr val="46624A"/>
                    </a:solidFill>
                    <a:latin typeface="UTM Avo" pitchFamily="18" charset="0"/>
                    <a:ea typeface="+mn-ea"/>
                    <a:cs typeface="Times New Roman" panose="02020603050405020304" pitchFamily="18" charset="0"/>
                  </a:defRPr>
                </a:pPr>
                <a:r>
                  <a:rPr lang="en-US" sz="1500" b="1" dirty="0">
                    <a:solidFill>
                      <a:srgbClr val="46624A"/>
                    </a:solidFill>
                    <a:latin typeface="UTM Avo" pitchFamily="18" charset="0"/>
                  </a:rPr>
                  <a:t>Tuần</a:t>
                </a:r>
                <a:endParaRPr lang="vi-VN" sz="1500" b="1" dirty="0">
                  <a:solidFill>
                    <a:srgbClr val="46624A"/>
                  </a:solidFill>
                </a:endParaRPr>
              </a:p>
            </c:rich>
          </c:tx>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46624A"/>
                </a:solidFill>
                <a:latin typeface="UTM Avo" pitchFamily="18" charset="0"/>
                <a:ea typeface="+mn-ea"/>
                <a:cs typeface="Times New Roman" panose="02020603050405020304" pitchFamily="18" charset="0"/>
              </a:defRPr>
            </a:pPr>
            <a:endParaRPr lang="vi-VN"/>
          </a:p>
        </c:txPr>
        <c:crossAx val="-1617169184"/>
        <c:crosses val="autoZero"/>
        <c:auto val="1"/>
        <c:lblAlgn val="ctr"/>
        <c:lblOffset val="100"/>
        <c:noMultiLvlLbl val="0"/>
      </c:catAx>
      <c:valAx>
        <c:axId val="-1617169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500" b="1" i="0" u="none" strike="noStrike" kern="1200" baseline="0">
                    <a:solidFill>
                      <a:srgbClr val="46624A"/>
                    </a:solidFill>
                    <a:latin typeface="UTM Avo" pitchFamily="18" charset="0"/>
                    <a:ea typeface="+mn-ea"/>
                    <a:cs typeface="Times New Roman" panose="02020603050405020304" pitchFamily="18" charset="0"/>
                  </a:defRPr>
                </a:pPr>
                <a:r>
                  <a:rPr lang="en-US" sz="1500" b="1" dirty="0" err="1">
                    <a:solidFill>
                      <a:srgbClr val="46624A"/>
                    </a:solidFill>
                    <a:latin typeface="UTM Avo" pitchFamily="18" charset="0"/>
                  </a:rPr>
                  <a:t>VNĐ</a:t>
                </a:r>
                <a:endParaRPr lang="en-US" sz="1500" b="1" dirty="0">
                  <a:solidFill>
                    <a:srgbClr val="46624A"/>
                  </a:solidFill>
                  <a:latin typeface="UTM Avo" pitchFamily="18" charset="0"/>
                </a:endParaRPr>
              </a:p>
            </c:rich>
          </c:tx>
          <c:layout>
            <c:manualLayout>
              <c:xMode val="edge"/>
              <c:yMode val="edge"/>
              <c:x val="6.9499580220711331E-3"/>
              <c:y val="0.42608051149525633"/>
            </c:manualLayout>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46624A"/>
                </a:solidFill>
                <a:latin typeface="UTM Avo" pitchFamily="18" charset="0"/>
                <a:ea typeface="+mn-ea"/>
                <a:cs typeface="Times New Roman" panose="02020603050405020304" pitchFamily="18" charset="0"/>
              </a:defRPr>
            </a:pPr>
            <a:endParaRPr lang="vi-VN"/>
          </a:p>
        </c:txPr>
        <c:crossAx val="-1617160480"/>
        <c:crosses val="autoZero"/>
        <c:crossBetween val="between"/>
      </c:valAx>
    </c:plotArea>
    <c:legend>
      <c:legendPos val="b"/>
      <c:layout>
        <c:manualLayout>
          <c:xMode val="edge"/>
          <c:yMode val="edge"/>
          <c:x val="0.38620640261197436"/>
          <c:y val="0.94009873171699787"/>
          <c:w val="0.29508327616918867"/>
          <c:h val="4.3463958177615704E-2"/>
        </c:manualLayout>
      </c:layout>
      <c:overlay val="0"/>
      <c:spPr>
        <a:noFill/>
        <a:ln>
          <a:noFill/>
        </a:ln>
        <a:effectLst/>
      </c:spPr>
      <c:txPr>
        <a:bodyPr rot="0" spcFirstLastPara="1" vertOverflow="ellipsis" vert="horz" wrap="square" anchor="ctr" anchorCtr="1"/>
        <a:lstStyle/>
        <a:p>
          <a:pPr>
            <a:defRPr sz="1300" b="0" i="0" u="none" strike="noStrike" kern="1200" baseline="0">
              <a:solidFill>
                <a:srgbClr val="46624A"/>
              </a:solidFill>
              <a:latin typeface="UTM Avo" pitchFamily="18" charset="0"/>
              <a:ea typeface="+mn-ea"/>
              <a:cs typeface="Times New Roman" panose="02020603050405020304" pitchFamily="18" charset="0"/>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txPr>
    <a:bodyPr/>
    <a:lstStyle/>
    <a:p>
      <a:pPr>
        <a:defRPr>
          <a:latin typeface="Times New Roman" panose="02020603050405020304" pitchFamily="18" charset="0"/>
          <a:cs typeface="Times New Roman" panose="02020603050405020304" pitchFamily="18" charset="0"/>
        </a:defRPr>
      </a:pPr>
      <a:endParaRPr lang="vi-V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rgbClr val="46624A"/>
                </a:solidFill>
                <a:latin typeface="UTM Avo" panose="02040603050506020204" pitchFamily="18" charset="0"/>
                <a:ea typeface="+mn-ea"/>
                <a:cs typeface="Times New Roman" panose="02020603050405020304" pitchFamily="18" charset="0"/>
              </a:defRPr>
            </a:pPr>
            <a:r>
              <a:rPr lang="en-US" b="1"/>
              <a:t>KẾT QUẢ TIẾP CẬN NGƯỜI DÙNG</a:t>
            </a:r>
            <a:endParaRPr lang="vi-VN" b="1"/>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46624A"/>
              </a:solidFill>
              <a:latin typeface="UTM Avo" panose="02040603050506020204" pitchFamily="18" charset="0"/>
              <a:ea typeface="+mn-ea"/>
              <a:cs typeface="Times New Roman" panose="02020603050405020304" pitchFamily="18" charset="0"/>
            </a:defRPr>
          </a:pPr>
          <a:endParaRPr lang="vi-VN"/>
        </a:p>
      </c:txPr>
    </c:title>
    <c:autoTitleDeleted val="0"/>
    <c:plotArea>
      <c:layout/>
      <c:lineChart>
        <c:grouping val="standard"/>
        <c:varyColors val="0"/>
        <c:ser>
          <c:idx val="0"/>
          <c:order val="0"/>
          <c:tx>
            <c:strRef>
              <c:f>Sheet1!$B$1</c:f>
              <c:strCache>
                <c:ptCount val="1"/>
                <c:pt idx="0">
                  <c:v>SỐ NGƯỜI TIẾP CẬN (TB MỖI 7 NGÀY)</c:v>
                </c:pt>
              </c:strCache>
            </c:strRef>
          </c:tx>
          <c:spPr>
            <a:ln w="28575" cap="rnd">
              <a:solidFill>
                <a:schemeClr val="accent1">
                  <a:alpha val="96000"/>
                </a:schemeClr>
              </a:solidFill>
              <a:round/>
            </a:ln>
            <a:effectLst/>
          </c:spPr>
          <c:marker>
            <c:symbol val="none"/>
          </c:marker>
          <c:cat>
            <c:strRef>
              <c:f>Sheet1!$A$2:$A$14</c:f>
              <c:strCache>
                <c:ptCount val="13"/>
                <c:pt idx="0">
                  <c:v>Tuần 4</c:v>
                </c:pt>
                <c:pt idx="1">
                  <c:v>Tuần 5</c:v>
                </c:pt>
                <c:pt idx="2">
                  <c:v>Tuần 6</c:v>
                </c:pt>
                <c:pt idx="3">
                  <c:v>Tuần 7</c:v>
                </c:pt>
                <c:pt idx="4">
                  <c:v>Tuần 8</c:v>
                </c:pt>
                <c:pt idx="5">
                  <c:v>Tuần 9</c:v>
                </c:pt>
                <c:pt idx="6">
                  <c:v>Tuần 10</c:v>
                </c:pt>
                <c:pt idx="7">
                  <c:v>Tuần 11</c:v>
                </c:pt>
                <c:pt idx="8">
                  <c:v>Tuần 12</c:v>
                </c:pt>
                <c:pt idx="9">
                  <c:v>Tuần 13</c:v>
                </c:pt>
                <c:pt idx="10">
                  <c:v>Tuần 14</c:v>
                </c:pt>
                <c:pt idx="11">
                  <c:v>Tuần 15</c:v>
                </c:pt>
                <c:pt idx="12">
                  <c:v>Tuần 16</c:v>
                </c:pt>
              </c:strCache>
            </c:strRef>
          </c:cat>
          <c:val>
            <c:numRef>
              <c:f>Sheet1!$B$2:$B$14</c:f>
              <c:numCache>
                <c:formatCode>General</c:formatCode>
                <c:ptCount val="13"/>
                <c:pt idx="0">
                  <c:v>1192</c:v>
                </c:pt>
                <c:pt idx="1">
                  <c:v>8903</c:v>
                </c:pt>
                <c:pt idx="2">
                  <c:v>6537</c:v>
                </c:pt>
                <c:pt idx="3">
                  <c:v>11857</c:v>
                </c:pt>
                <c:pt idx="4">
                  <c:v>18467</c:v>
                </c:pt>
                <c:pt idx="5">
                  <c:v>19117</c:v>
                </c:pt>
                <c:pt idx="6">
                  <c:v>17780</c:v>
                </c:pt>
                <c:pt idx="7">
                  <c:v>18244</c:v>
                </c:pt>
                <c:pt idx="8">
                  <c:v>17352</c:v>
                </c:pt>
                <c:pt idx="9">
                  <c:v>17314</c:v>
                </c:pt>
                <c:pt idx="10">
                  <c:v>22455</c:v>
                </c:pt>
                <c:pt idx="11">
                  <c:v>24323</c:v>
                </c:pt>
                <c:pt idx="12">
                  <c:v>25994</c:v>
                </c:pt>
              </c:numCache>
            </c:numRef>
          </c:val>
          <c:smooth val="0"/>
          <c:extLst>
            <c:ext xmlns:c16="http://schemas.microsoft.com/office/drawing/2014/chart" uri="{C3380CC4-5D6E-409C-BE32-E72D297353CC}">
              <c16:uniqueId val="{00000000-756B-4370-A9AC-FF164920F67B}"/>
            </c:ext>
          </c:extLst>
        </c:ser>
        <c:dLbls>
          <c:showLegendKey val="0"/>
          <c:showVal val="0"/>
          <c:showCatName val="0"/>
          <c:showSerName val="0"/>
          <c:showPercent val="0"/>
          <c:showBubbleSize val="0"/>
        </c:dLbls>
        <c:smooth val="0"/>
        <c:axId val="-1617156128"/>
        <c:axId val="-1617157760"/>
      </c:lineChart>
      <c:catAx>
        <c:axId val="-1617156128"/>
        <c:scaling>
          <c:orientation val="minMax"/>
        </c:scaling>
        <c:delete val="0"/>
        <c:axPos val="b"/>
        <c:title>
          <c:tx>
            <c:rich>
              <a:bodyPr rot="0" spcFirstLastPara="1" vertOverflow="ellipsis" vert="horz" wrap="square" anchor="ctr" anchorCtr="1"/>
              <a:lstStyle/>
              <a:p>
                <a:pPr>
                  <a:defRPr sz="1300" b="1" i="0" u="none" strike="noStrike" kern="1200" baseline="0">
                    <a:solidFill>
                      <a:srgbClr val="46624A"/>
                    </a:solidFill>
                    <a:latin typeface="UTM Avo" panose="02040603050506020204" pitchFamily="18" charset="0"/>
                    <a:ea typeface="+mn-ea"/>
                    <a:cs typeface="Times New Roman" panose="02020603050405020304" pitchFamily="18" charset="0"/>
                  </a:defRPr>
                </a:pPr>
                <a:r>
                  <a:rPr lang="en-US" sz="1300" b="1"/>
                  <a:t>Tuần</a:t>
                </a:r>
              </a:p>
            </c:rich>
          </c:tx>
          <c:overlay val="0"/>
          <c:spPr>
            <a:noFill/>
            <a:ln>
              <a:noFill/>
            </a:ln>
            <a:effectLst/>
          </c:spPr>
          <c:txPr>
            <a:bodyPr rot="0" spcFirstLastPara="1" vertOverflow="ellipsis" vert="horz" wrap="square" anchor="ctr" anchorCtr="1"/>
            <a:lstStyle/>
            <a:p>
              <a:pPr>
                <a:defRPr sz="1300" b="1"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crossAx val="-1617157760"/>
        <c:crosses val="autoZero"/>
        <c:auto val="1"/>
        <c:lblAlgn val="ctr"/>
        <c:lblOffset val="100"/>
        <c:noMultiLvlLbl val="0"/>
      </c:catAx>
      <c:valAx>
        <c:axId val="-1617157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00" b="1" i="0" u="none" strike="noStrike" kern="1200" baseline="0">
                    <a:solidFill>
                      <a:srgbClr val="46624A"/>
                    </a:solidFill>
                    <a:latin typeface="UTM Avo" panose="02040603050506020204" pitchFamily="18" charset="0"/>
                    <a:ea typeface="+mn-ea"/>
                    <a:cs typeface="Times New Roman" panose="02020603050405020304" pitchFamily="18" charset="0"/>
                  </a:defRPr>
                </a:pPr>
                <a:r>
                  <a:rPr lang="en-US" sz="1300" b="1" dirty="0"/>
                  <a:t>Số người</a:t>
                </a:r>
              </a:p>
            </c:rich>
          </c:tx>
          <c:overlay val="0"/>
          <c:spPr>
            <a:noFill/>
            <a:ln>
              <a:noFill/>
            </a:ln>
            <a:effectLst/>
          </c:spPr>
          <c:txPr>
            <a:bodyPr rot="-5400000" spcFirstLastPara="1" vertOverflow="ellipsis" vert="horz" wrap="square" anchor="ctr" anchorCtr="1"/>
            <a:lstStyle/>
            <a:p>
              <a:pPr>
                <a:defRPr sz="1300" b="1"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crossAx val="-1617156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46624A"/>
              </a:solidFill>
              <a:latin typeface="UTM Avo" panose="02040603050506020204" pitchFamily="18" charset="0"/>
              <a:ea typeface="+mn-ea"/>
              <a:cs typeface="Times New Roman" panose="02020603050405020304" pitchFamily="18" charset="0"/>
            </a:defRPr>
          </a:pPr>
          <a:endParaRPr lang="vi-V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46624A"/>
          </a:solidFill>
          <a:latin typeface="UTM Avo" panose="02040603050506020204" pitchFamily="18" charset="0"/>
          <a:cs typeface="Times New Roman" panose="02020603050405020304" pitchFamily="18" charset="0"/>
        </a:defRPr>
      </a:pPr>
      <a:endParaRPr lang="vi-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57EE1F1-3426-47E0-8C76-61F8E8301D88}" type="datetimeFigureOut">
              <a:rPr lang="en-US" smtClean="0"/>
              <a:t>12/22/2019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1238917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7EE1F1-3426-47E0-8C76-61F8E8301D88}" type="datetimeFigureOut">
              <a:rPr lang="en-US" smtClean="0"/>
              <a:t>12/22/2019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319959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7EE1F1-3426-47E0-8C76-61F8E8301D88}" type="datetimeFigureOut">
              <a:rPr lang="en-US" smtClean="0"/>
              <a:t>12/22/2019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2241361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7EE1F1-3426-47E0-8C76-61F8E8301D88}" type="datetimeFigureOut">
              <a:rPr lang="en-US" smtClean="0"/>
              <a:t>12/22/2019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432190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7EE1F1-3426-47E0-8C76-61F8E8301D88}" type="datetimeFigureOut">
              <a:rPr lang="en-US" smtClean="0"/>
              <a:t>12/22/2019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540420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7EE1F1-3426-47E0-8C76-61F8E8301D88}" type="datetimeFigureOut">
              <a:rPr lang="en-US" smtClean="0"/>
              <a:t>12/22/2019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2439451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7EE1F1-3426-47E0-8C76-61F8E8301D88}" type="datetimeFigureOut">
              <a:rPr lang="en-US" smtClean="0"/>
              <a:t>12/22/2019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2101582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7EE1F1-3426-47E0-8C76-61F8E8301D88}" type="datetimeFigureOut">
              <a:rPr lang="en-US" smtClean="0"/>
              <a:t>12/22/2019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2516995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7EE1F1-3426-47E0-8C76-61F8E8301D88}" type="datetimeFigureOut">
              <a:rPr lang="en-US" smtClean="0"/>
              <a:t>12/22/2019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602714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7EE1F1-3426-47E0-8C76-61F8E8301D88}" type="datetimeFigureOut">
              <a:rPr lang="en-US" smtClean="0"/>
              <a:t>12/22/2019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240929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7EE1F1-3426-47E0-8C76-61F8E8301D88}" type="datetimeFigureOut">
              <a:rPr lang="en-US" smtClean="0"/>
              <a:t>12/22/2019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C7B7-00B7-45C4-AFF2-DF1D3393F4E5}" type="slidenum">
              <a:rPr lang="en-US" smtClean="0"/>
              <a:t>‹#›</a:t>
            </a:fld>
            <a:endParaRPr lang="en-US"/>
          </a:p>
        </p:txBody>
      </p:sp>
    </p:spTree>
    <p:extLst>
      <p:ext uri="{BB962C8B-B14F-4D97-AF65-F5344CB8AC3E}">
        <p14:creationId xmlns:p14="http://schemas.microsoft.com/office/powerpoint/2010/main" val="630920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7EE1F1-3426-47E0-8C76-61F8E8301D88}" type="datetimeFigureOut">
              <a:rPr lang="en-US" smtClean="0"/>
              <a:t>12/22/2019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02C7B7-00B7-45C4-AFF2-DF1D3393F4E5}" type="slidenum">
              <a:rPr lang="en-US" smtClean="0"/>
              <a:t>‹#›</a:t>
            </a:fld>
            <a:endParaRPr lang="en-US"/>
          </a:p>
        </p:txBody>
      </p:sp>
    </p:spTree>
    <p:extLst>
      <p:ext uri="{BB962C8B-B14F-4D97-AF65-F5344CB8AC3E}">
        <p14:creationId xmlns:p14="http://schemas.microsoft.com/office/powerpoint/2010/main" val="3245615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hopee.vn/user/account/profile/" TargetMode="External"/><Relationship Id="rId2" Type="http://schemas.openxmlformats.org/officeDocument/2006/relationships/hyperlink" Target="https://shopee.vn/product/172862406/2741706362" TargetMode="External"/><Relationship Id="rId1" Type="http://schemas.openxmlformats.org/officeDocument/2006/relationships/slideLayout" Target="../slideLayouts/slideLayout2.xml"/><Relationship Id="rId6" Type="http://schemas.openxmlformats.org/officeDocument/2006/relationships/hyperlink" Target="https://shopee.vn/greenwme218" TargetMode="External"/><Relationship Id="rId5" Type="http://schemas.openxmlformats.org/officeDocument/2006/relationships/hyperlink" Target="https://shopee.vn/T%C3%BAi-%C4%91%E1%BB%B1ng-%E1%BB%91ng-h%C3%BAt-i.172862406.2742517110" TargetMode="External"/><Relationship Id="rId4" Type="http://schemas.openxmlformats.org/officeDocument/2006/relationships/hyperlink" Target="https://shopee.vn/B%C3%ACnh-n%C6%B0%E1%BB%9Bc-gi%E1%BB%AF-nhi%E1%BB%87t-L%C3%BAa-m%E1%BA%A1ch-(500ml)-i.172862406.2741706362"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9.png"/><Relationship Id="rId3" Type="http://schemas.openxmlformats.org/officeDocument/2006/relationships/image" Target="../media/image43.jpeg"/><Relationship Id="rId7" Type="http://schemas.openxmlformats.org/officeDocument/2006/relationships/image" Target="../media/image47.png"/><Relationship Id="rId12" Type="http://schemas.openxmlformats.org/officeDocument/2006/relationships/image" Target="../media/image25.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24.png"/><Relationship Id="rId5" Type="http://schemas.openxmlformats.org/officeDocument/2006/relationships/image" Target="../media/image45.png"/><Relationship Id="rId10" Type="http://schemas.openxmlformats.org/officeDocument/2006/relationships/image" Target="../media/image23.png"/><Relationship Id="rId4" Type="http://schemas.openxmlformats.org/officeDocument/2006/relationships/image" Target="../media/image44.png"/><Relationship Id="rId9" Type="http://schemas.openxmlformats.org/officeDocument/2006/relationships/image" Target="../media/image22.png"/><Relationship Id="rId1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1720" y="-670560"/>
            <a:ext cx="7528560" cy="7528560"/>
          </a:xfrm>
          <a:prstGeom prst="rect">
            <a:avLst/>
          </a:prstGeom>
        </p:spPr>
      </p:pic>
    </p:spTree>
    <p:extLst>
      <p:ext uri="{BB962C8B-B14F-4D97-AF65-F5344CB8AC3E}">
        <p14:creationId xmlns:p14="http://schemas.microsoft.com/office/powerpoint/2010/main" val="341594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138046" y="419885"/>
            <a:ext cx="1915909" cy="523220"/>
          </a:xfrm>
          <a:prstGeom prst="rect">
            <a:avLst/>
          </a:prstGeom>
        </p:spPr>
        <p:txBody>
          <a:bodyPr wrap="none">
            <a:spAutoFit/>
          </a:bodyPr>
          <a:lstStyle/>
          <a:p>
            <a:pPr lvl="0"/>
            <a:r>
              <a:rPr lang="en-US" sz="2800" b="1" dirty="0">
                <a:solidFill>
                  <a:srgbClr val="46624A"/>
                </a:solidFill>
                <a:latin typeface="UTM Avo" pitchFamily="18" charset="0"/>
              </a:rPr>
              <a:t>VỀ DỰ ÁN</a:t>
            </a:r>
          </a:p>
        </p:txBody>
      </p:sp>
      <p:pic>
        <p:nvPicPr>
          <p:cNvPr id="3" name="Picture 2">
            <a:extLst>
              <a:ext uri="{FF2B5EF4-FFF2-40B4-BE49-F238E27FC236}">
                <a16:creationId xmlns:a16="http://schemas.microsoft.com/office/drawing/2014/main" id="{F7B90D2F-93ED-41A6-84F2-59060E364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5138" y="1362990"/>
            <a:ext cx="6667500" cy="4343400"/>
          </a:xfrm>
          <a:prstGeom prst="rect">
            <a:avLst/>
          </a:prstGeom>
        </p:spPr>
      </p:pic>
      <p:sp>
        <p:nvSpPr>
          <p:cNvPr id="7" name="TextBox 6">
            <a:extLst>
              <a:ext uri="{FF2B5EF4-FFF2-40B4-BE49-F238E27FC236}">
                <a16:creationId xmlns:a16="http://schemas.microsoft.com/office/drawing/2014/main" id="{787A8F45-19D6-4342-9EE4-9E48A486D36A}"/>
              </a:ext>
            </a:extLst>
          </p:cNvPr>
          <p:cNvSpPr txBox="1"/>
          <p:nvPr/>
        </p:nvSpPr>
        <p:spPr>
          <a:xfrm>
            <a:off x="3186422" y="6058011"/>
            <a:ext cx="6304932" cy="477054"/>
          </a:xfrm>
          <a:prstGeom prst="rect">
            <a:avLst/>
          </a:prstGeom>
          <a:noFill/>
        </p:spPr>
        <p:txBody>
          <a:bodyPr wrap="none" rtlCol="0">
            <a:spAutoFit/>
          </a:bodyPr>
          <a:lstStyle/>
          <a:p>
            <a:pPr algn="ctr"/>
            <a:r>
              <a:rPr lang="vi-VN" sz="2500" dirty="0">
                <a:solidFill>
                  <a:srgbClr val="46624A"/>
                </a:solidFill>
                <a:latin typeface="UTM Avo" pitchFamily="18" charset="0"/>
              </a:rPr>
              <a:t>5.000.000  VND cho 15% cổ phần dự án</a:t>
            </a:r>
            <a:endParaRPr lang="en-US" sz="2500" dirty="0"/>
          </a:p>
        </p:txBody>
      </p:sp>
    </p:spTree>
    <p:extLst>
      <p:ext uri="{BB962C8B-B14F-4D97-AF65-F5344CB8AC3E}">
        <p14:creationId xmlns:p14="http://schemas.microsoft.com/office/powerpoint/2010/main" val="220808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a:t>
            </a:r>
            <a:endParaRPr lang="en-US" dirty="0"/>
          </a:p>
        </p:txBody>
      </p:sp>
      <p:sp>
        <p:nvSpPr>
          <p:cNvPr id="6" name="Rectangle 5"/>
          <p:cNvSpPr/>
          <p:nvPr/>
        </p:nvSpPr>
        <p:spPr>
          <a:xfrm>
            <a:off x="5138046" y="419885"/>
            <a:ext cx="1915909" cy="523220"/>
          </a:xfrm>
          <a:prstGeom prst="rect">
            <a:avLst/>
          </a:prstGeom>
        </p:spPr>
        <p:txBody>
          <a:bodyPr wrap="none">
            <a:spAutoFit/>
          </a:bodyPr>
          <a:lstStyle/>
          <a:p>
            <a:pPr lvl="0"/>
            <a:r>
              <a:rPr lang="en-US" sz="2800" b="1" dirty="0">
                <a:solidFill>
                  <a:srgbClr val="46624A"/>
                </a:solidFill>
                <a:latin typeface="UTM Avo" pitchFamily="18" charset="0"/>
              </a:rPr>
              <a:t>VỀ DỰ ÁN</a:t>
            </a:r>
          </a:p>
        </p:txBody>
      </p:sp>
      <p:graphicFrame>
        <p:nvGraphicFramePr>
          <p:cNvPr id="8" name="Chart 7"/>
          <p:cNvGraphicFramePr/>
          <p:nvPr>
            <p:extLst>
              <p:ext uri="{D42A27DB-BD31-4B8C-83A1-F6EECF244321}">
                <p14:modId xmlns:p14="http://schemas.microsoft.com/office/powerpoint/2010/main" val="2543624599"/>
              </p:ext>
            </p:extLst>
          </p:nvPr>
        </p:nvGraphicFramePr>
        <p:xfrm>
          <a:off x="2032000" y="1191219"/>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10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497840" y="143176"/>
            <a:ext cx="9456645" cy="759989"/>
          </a:xfrm>
          <a:prstGeom prst="rect">
            <a:avLst/>
          </a:prstGeom>
          <a:solidFill>
            <a:srgbClr val="4A6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259" y="190580"/>
            <a:ext cx="8714925" cy="646331"/>
          </a:xfrm>
          <a:prstGeom prst="rect">
            <a:avLst/>
          </a:prstGeom>
          <a:noFill/>
        </p:spPr>
        <p:txBody>
          <a:bodyPr wrap="square" rtlCol="0">
            <a:spAutoFit/>
          </a:bodyPr>
          <a:lstStyle/>
          <a:p>
            <a:r>
              <a:rPr lang="en-US" sz="3600" b="1" dirty="0">
                <a:solidFill>
                  <a:srgbClr val="FFF7E7"/>
                </a:solidFill>
                <a:latin typeface="UTM Avo" panose="02040603050506020204" pitchFamily="18" charset="0"/>
              </a:rPr>
              <a:t>II. PHÂN TÍCH KẾT QUẢ KINH DOANH</a:t>
            </a:r>
          </a:p>
        </p:txBody>
      </p:sp>
      <p:sp>
        <p:nvSpPr>
          <p:cNvPr id="3" name="TextBox 2"/>
          <p:cNvSpPr txBox="1"/>
          <p:nvPr/>
        </p:nvSpPr>
        <p:spPr>
          <a:xfrm>
            <a:off x="70260" y="1046341"/>
            <a:ext cx="10110460" cy="461665"/>
          </a:xfrm>
          <a:prstGeom prst="rect">
            <a:avLst/>
          </a:prstGeom>
          <a:noFill/>
        </p:spPr>
        <p:txBody>
          <a:bodyPr wrap="none" rtlCol="0">
            <a:spAutoFit/>
          </a:bodyPr>
          <a:lstStyle/>
          <a:p>
            <a:pPr marL="457200" indent="-457200">
              <a:buAutoNum type="arabicPeriod"/>
            </a:pPr>
            <a:r>
              <a:rPr lang="en-US" sz="2400" b="1" dirty="0">
                <a:solidFill>
                  <a:srgbClr val="46624A"/>
                </a:solidFill>
                <a:latin typeface="UTM Avo" panose="02040603050506020204" pitchFamily="18" charset="0"/>
              </a:rPr>
              <a:t>Khai thác nền tảng bán hàng Online trên kênh TMĐT </a:t>
            </a:r>
            <a:r>
              <a:rPr lang="en-US" sz="2400" b="1" dirty="0" err="1">
                <a:solidFill>
                  <a:srgbClr val="46624A"/>
                </a:solidFill>
                <a:latin typeface="UTM Avo" panose="02040603050506020204" pitchFamily="18" charset="0"/>
              </a:rPr>
              <a:t>Shopee</a:t>
            </a:r>
            <a:endParaRPr lang="en-US" sz="2400" b="1" dirty="0">
              <a:solidFill>
                <a:srgbClr val="46624A"/>
              </a:solidFill>
              <a:latin typeface="UTM Avo" panose="02040603050506020204" pitchFamily="18" charset="0"/>
            </a:endParaRPr>
          </a:p>
        </p:txBody>
      </p:sp>
      <p:graphicFrame>
        <p:nvGraphicFramePr>
          <p:cNvPr id="10" name="Chart 9"/>
          <p:cNvGraphicFramePr/>
          <p:nvPr>
            <p:extLst>
              <p:ext uri="{D42A27DB-BD31-4B8C-83A1-F6EECF244321}">
                <p14:modId xmlns:p14="http://schemas.microsoft.com/office/powerpoint/2010/main" val="534924569"/>
              </p:ext>
            </p:extLst>
          </p:nvPr>
        </p:nvGraphicFramePr>
        <p:xfrm>
          <a:off x="-49671" y="2225301"/>
          <a:ext cx="6216791" cy="360767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p:cNvGraphicFramePr/>
          <p:nvPr>
            <p:extLst>
              <p:ext uri="{D42A27DB-BD31-4B8C-83A1-F6EECF244321}">
                <p14:modId xmlns:p14="http://schemas.microsoft.com/office/powerpoint/2010/main" val="2312179102"/>
              </p:ext>
            </p:extLst>
          </p:nvPr>
        </p:nvGraphicFramePr>
        <p:xfrm>
          <a:off x="6059587" y="2307815"/>
          <a:ext cx="5798435" cy="3578079"/>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tangle 15"/>
          <p:cNvSpPr/>
          <p:nvPr/>
        </p:nvSpPr>
        <p:spPr>
          <a:xfrm flipH="1">
            <a:off x="6121401" y="2182836"/>
            <a:ext cx="45719" cy="3054721"/>
          </a:xfrm>
          <a:prstGeom prst="rect">
            <a:avLst/>
          </a:prstGeom>
          <a:solidFill>
            <a:srgbClr val="466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59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75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Graphic spid="10" grpId="0">
        <p:bldAsOne/>
      </p:bldGraphic>
      <p:bldGraphic spid="15" grpId="0">
        <p:bldAsOne/>
      </p:bldGraphic>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extLst>
              <p:ext uri="{D42A27DB-BD31-4B8C-83A1-F6EECF244321}">
                <p14:modId xmlns:p14="http://schemas.microsoft.com/office/powerpoint/2010/main" val="711971611"/>
              </p:ext>
            </p:extLst>
          </p:nvPr>
        </p:nvGraphicFramePr>
        <p:xfrm>
          <a:off x="188007" y="138433"/>
          <a:ext cx="11793197" cy="65811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9263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extLst>
              <p:ext uri="{D42A27DB-BD31-4B8C-83A1-F6EECF244321}">
                <p14:modId xmlns:p14="http://schemas.microsoft.com/office/powerpoint/2010/main" val="61098112"/>
              </p:ext>
            </p:extLst>
          </p:nvPr>
        </p:nvGraphicFramePr>
        <p:xfrm>
          <a:off x="276097" y="133109"/>
          <a:ext cx="11639805" cy="659178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2084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extLst>
              <p:ext uri="{D42A27DB-BD31-4B8C-83A1-F6EECF244321}">
                <p14:modId xmlns:p14="http://schemas.microsoft.com/office/powerpoint/2010/main" val="2662970617"/>
              </p:ext>
            </p:extLst>
          </p:nvPr>
        </p:nvGraphicFramePr>
        <p:xfrm>
          <a:off x="299103" y="151802"/>
          <a:ext cx="11588097" cy="65566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0431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p:cNvGraphicFramePr/>
          <p:nvPr>
            <p:extLst>
              <p:ext uri="{D42A27DB-BD31-4B8C-83A1-F6EECF244321}">
                <p14:modId xmlns:p14="http://schemas.microsoft.com/office/powerpoint/2010/main" val="2053047124"/>
              </p:ext>
            </p:extLst>
          </p:nvPr>
        </p:nvGraphicFramePr>
        <p:xfrm>
          <a:off x="239282" y="217990"/>
          <a:ext cx="11724829" cy="642202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93711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extLst>
              <p:ext uri="{D42A27DB-BD31-4B8C-83A1-F6EECF244321}">
                <p14:modId xmlns:p14="http://schemas.microsoft.com/office/powerpoint/2010/main" val="1967844594"/>
              </p:ext>
            </p:extLst>
          </p:nvPr>
        </p:nvGraphicFramePr>
        <p:xfrm>
          <a:off x="284085" y="158078"/>
          <a:ext cx="11407498" cy="652475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8629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graphicFrame>
        <p:nvGraphicFramePr>
          <p:cNvPr id="11" name="Chart 10"/>
          <p:cNvGraphicFramePr/>
          <p:nvPr>
            <p:extLst>
              <p:ext uri="{D42A27DB-BD31-4B8C-83A1-F6EECF244321}">
                <p14:modId xmlns:p14="http://schemas.microsoft.com/office/powerpoint/2010/main" val="3321956088"/>
              </p:ext>
            </p:extLst>
          </p:nvPr>
        </p:nvGraphicFramePr>
        <p:xfrm>
          <a:off x="6011650" y="1910091"/>
          <a:ext cx="5910933" cy="35635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p:extLst>
              <p:ext uri="{D42A27DB-BD31-4B8C-83A1-F6EECF244321}">
                <p14:modId xmlns:p14="http://schemas.microsoft.com/office/powerpoint/2010/main" val="1412957601"/>
              </p:ext>
            </p:extLst>
          </p:nvPr>
        </p:nvGraphicFramePr>
        <p:xfrm>
          <a:off x="-152400" y="1910091"/>
          <a:ext cx="6212680" cy="3563529"/>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214262" y="326663"/>
            <a:ext cx="5705408" cy="461665"/>
          </a:xfrm>
          <a:prstGeom prst="rect">
            <a:avLst/>
          </a:prstGeom>
          <a:noFill/>
        </p:spPr>
        <p:txBody>
          <a:bodyPr wrap="none" rtlCol="0">
            <a:spAutoFit/>
          </a:bodyPr>
          <a:lstStyle/>
          <a:p>
            <a:r>
              <a:rPr lang="en-US" sz="2400" b="1" dirty="0">
                <a:solidFill>
                  <a:srgbClr val="46624A"/>
                </a:solidFill>
                <a:latin typeface="UTM Avo" panose="02040603050506020204" pitchFamily="18" charset="0"/>
              </a:rPr>
              <a:t>2. Khai thác nền tảng mạng xã hội</a:t>
            </a:r>
          </a:p>
        </p:txBody>
      </p:sp>
      <p:sp>
        <p:nvSpPr>
          <p:cNvPr id="10" name="TextBox 9"/>
          <p:cNvSpPr txBox="1"/>
          <p:nvPr/>
        </p:nvSpPr>
        <p:spPr>
          <a:xfrm>
            <a:off x="504825" y="788328"/>
            <a:ext cx="5890438" cy="400110"/>
          </a:xfrm>
          <a:prstGeom prst="rect">
            <a:avLst/>
          </a:prstGeom>
          <a:noFill/>
        </p:spPr>
        <p:txBody>
          <a:bodyPr wrap="square" rtlCol="0">
            <a:spAutoFit/>
          </a:bodyPr>
          <a:lstStyle/>
          <a:p>
            <a:r>
              <a:rPr lang="en-US" sz="2000" dirty="0">
                <a:solidFill>
                  <a:srgbClr val="46624A"/>
                </a:solidFill>
                <a:latin typeface="UTM Avo" pitchFamily="18" charset="0"/>
              </a:rPr>
              <a:t>2.1. </a:t>
            </a:r>
            <a:r>
              <a:rPr lang="en-US" sz="2000" dirty="0" err="1">
                <a:solidFill>
                  <a:srgbClr val="46624A"/>
                </a:solidFill>
                <a:latin typeface="UTM Avo" pitchFamily="18" charset="0"/>
              </a:rPr>
              <a:t>Fanpage</a:t>
            </a:r>
            <a:r>
              <a:rPr lang="en-US" sz="2000" dirty="0">
                <a:solidFill>
                  <a:srgbClr val="46624A"/>
                </a:solidFill>
                <a:latin typeface="UTM Avo" pitchFamily="18" charset="0"/>
              </a:rPr>
              <a:t> Facebook</a:t>
            </a:r>
          </a:p>
        </p:txBody>
      </p:sp>
      <p:sp>
        <p:nvSpPr>
          <p:cNvPr id="12" name="Rectangle 11"/>
          <p:cNvSpPr/>
          <p:nvPr/>
        </p:nvSpPr>
        <p:spPr>
          <a:xfrm flipH="1">
            <a:off x="6011650" y="1976766"/>
            <a:ext cx="45719" cy="3054721"/>
          </a:xfrm>
          <a:prstGeom prst="rect">
            <a:avLst/>
          </a:prstGeom>
          <a:solidFill>
            <a:srgbClr val="466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44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Graphic spid="13" grpId="0">
        <p:bldAsOne/>
      </p:bldGraphic>
      <p:bldP spid="9" grpId="0"/>
      <p:bldP spid="10"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7E7"/>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7159" y="0"/>
            <a:ext cx="8558002" cy="6931967"/>
          </a:xfrm>
          <a:prstGeom prst="rect">
            <a:avLst/>
          </a:prstGeom>
        </p:spPr>
      </p:pic>
      <p:pic>
        <p:nvPicPr>
          <p:cNvPr id="5" name="Picture 4"/>
          <p:cNvPicPr>
            <a:picLocks noChangeAspect="1"/>
          </p:cNvPicPr>
          <p:nvPr/>
        </p:nvPicPr>
        <p:blipFill rotWithShape="1">
          <a:blip r:embed="rId3"/>
          <a:srcRect b="1599"/>
          <a:stretch/>
        </p:blipFill>
        <p:spPr>
          <a:xfrm>
            <a:off x="1827159" y="16663"/>
            <a:ext cx="8641829" cy="6898640"/>
          </a:xfrm>
          <a:prstGeom prst="rect">
            <a:avLst/>
          </a:prstGeom>
        </p:spPr>
      </p:pic>
      <p:sp>
        <p:nvSpPr>
          <p:cNvPr id="6" name="Rectangle 5"/>
          <p:cNvSpPr/>
          <p:nvPr/>
        </p:nvSpPr>
        <p:spPr>
          <a:xfrm>
            <a:off x="2438400" y="314960"/>
            <a:ext cx="151384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313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332516" y="1669703"/>
            <a:ext cx="4939173" cy="523220"/>
          </a:xfrm>
          <a:prstGeom prst="rect">
            <a:avLst/>
          </a:prstGeom>
          <a:noFill/>
        </p:spPr>
        <p:txBody>
          <a:bodyPr wrap="none" rtlCol="0">
            <a:spAutoFit/>
          </a:bodyPr>
          <a:lstStyle/>
          <a:p>
            <a:r>
              <a:rPr lang="en-US" sz="2800" b="1" dirty="0">
                <a:solidFill>
                  <a:srgbClr val="46624A"/>
                </a:solidFill>
                <a:effectLst/>
                <a:latin typeface="UTM Avo" panose="02040603050506020204" pitchFamily="18" charset="0"/>
                <a:ea typeface="Calibri" panose="020F0502020204030204" pitchFamily="34" charset="0"/>
                <a:cs typeface="Times New Roman" panose="02020603050405020304" pitchFamily="18" charset="0"/>
              </a:rPr>
              <a:t>Thành viên của nhóm 218</a:t>
            </a:r>
          </a:p>
        </p:txBody>
      </p:sp>
      <p:sp>
        <p:nvSpPr>
          <p:cNvPr id="8" name="TextBox 7"/>
          <p:cNvSpPr txBox="1"/>
          <p:nvPr/>
        </p:nvSpPr>
        <p:spPr>
          <a:xfrm>
            <a:off x="6285228" y="2378316"/>
            <a:ext cx="4951997" cy="446276"/>
          </a:xfrm>
          <a:prstGeom prst="rect">
            <a:avLst/>
          </a:prstGeom>
          <a:noFill/>
        </p:spPr>
        <p:txBody>
          <a:bodyPr wrap="none" rtlCol="0">
            <a:spAutoFit/>
          </a:bodyPr>
          <a:lstStyle/>
          <a:p>
            <a:r>
              <a:rPr lang="en-US" sz="2300" dirty="0">
                <a:solidFill>
                  <a:srgbClr val="4E5C4C"/>
                </a:solidFill>
                <a:effectLst/>
                <a:latin typeface="UTM Avo" panose="02040603050506020204" pitchFamily="18" charset="0"/>
                <a:ea typeface="Calibri" panose="020F0502020204030204" pitchFamily="34" charset="0"/>
                <a:cs typeface="Times New Roman" panose="02020603050405020304" pitchFamily="18" charset="0"/>
              </a:rPr>
              <a:t>Ninh Lê Thu Thảo		43K08.4</a:t>
            </a:r>
          </a:p>
        </p:txBody>
      </p:sp>
      <p:sp>
        <p:nvSpPr>
          <p:cNvPr id="9" name="TextBox 8"/>
          <p:cNvSpPr txBox="1"/>
          <p:nvPr/>
        </p:nvSpPr>
        <p:spPr>
          <a:xfrm>
            <a:off x="6285228" y="3053863"/>
            <a:ext cx="4951997" cy="446276"/>
          </a:xfrm>
          <a:prstGeom prst="rect">
            <a:avLst/>
          </a:prstGeom>
          <a:noFill/>
        </p:spPr>
        <p:txBody>
          <a:bodyPr wrap="none" rtlCol="0">
            <a:spAutoFit/>
          </a:bodyPr>
          <a:lstStyle/>
          <a:p>
            <a:r>
              <a:rPr lang="en-US" sz="2300" dirty="0">
                <a:solidFill>
                  <a:srgbClr val="4E5C4C"/>
                </a:solidFill>
                <a:effectLst/>
                <a:latin typeface="UTM Avo" panose="02040603050506020204" pitchFamily="18" charset="0"/>
                <a:ea typeface="Calibri" panose="020F0502020204030204" pitchFamily="34" charset="0"/>
                <a:cs typeface="Times New Roman" panose="02020603050405020304" pitchFamily="18" charset="0"/>
              </a:rPr>
              <a:t>Lê Thị Thảo			43K08.4</a:t>
            </a:r>
          </a:p>
        </p:txBody>
      </p:sp>
      <p:sp>
        <p:nvSpPr>
          <p:cNvPr id="10" name="TextBox 9"/>
          <p:cNvSpPr txBox="1"/>
          <p:nvPr/>
        </p:nvSpPr>
        <p:spPr>
          <a:xfrm>
            <a:off x="6285228" y="3729410"/>
            <a:ext cx="4951997" cy="446276"/>
          </a:xfrm>
          <a:prstGeom prst="rect">
            <a:avLst/>
          </a:prstGeom>
          <a:noFill/>
        </p:spPr>
        <p:txBody>
          <a:bodyPr wrap="none" rtlCol="0">
            <a:spAutoFit/>
          </a:bodyPr>
          <a:lstStyle/>
          <a:p>
            <a:r>
              <a:rPr lang="en-US" sz="2300" dirty="0">
                <a:solidFill>
                  <a:srgbClr val="4E5C4C"/>
                </a:solidFill>
                <a:effectLst/>
                <a:latin typeface="UTM Avo" panose="02040603050506020204" pitchFamily="18" charset="0"/>
                <a:ea typeface="Calibri" panose="020F0502020204030204" pitchFamily="34" charset="0"/>
                <a:cs typeface="Times New Roman" panose="02020603050405020304" pitchFamily="18" charset="0"/>
              </a:rPr>
              <a:t>Trần Thúy </a:t>
            </a:r>
            <a:r>
              <a:rPr lang="en-US" sz="2300" dirty="0" err="1">
                <a:solidFill>
                  <a:srgbClr val="4E5C4C"/>
                </a:solidFill>
                <a:effectLst/>
                <a:latin typeface="UTM Avo" panose="02040603050506020204" pitchFamily="18" charset="0"/>
                <a:ea typeface="Calibri" panose="020F0502020204030204" pitchFamily="34" charset="0"/>
                <a:cs typeface="Times New Roman" panose="02020603050405020304" pitchFamily="18" charset="0"/>
              </a:rPr>
              <a:t>Mỹ</a:t>
            </a:r>
            <a:r>
              <a:rPr lang="en-US" sz="2300" dirty="0">
                <a:solidFill>
                  <a:srgbClr val="4E5C4C"/>
                </a:solidFill>
                <a:effectLst/>
                <a:latin typeface="UTM Avo" panose="02040603050506020204" pitchFamily="18" charset="0"/>
                <a:ea typeface="Calibri" panose="020F0502020204030204" pitchFamily="34" charset="0"/>
                <a:cs typeface="Times New Roman" panose="02020603050405020304" pitchFamily="18" charset="0"/>
              </a:rPr>
              <a:t>			43K08.4</a:t>
            </a:r>
          </a:p>
        </p:txBody>
      </p:sp>
      <p:sp>
        <p:nvSpPr>
          <p:cNvPr id="11" name="TextBox 10"/>
          <p:cNvSpPr txBox="1"/>
          <p:nvPr/>
        </p:nvSpPr>
        <p:spPr>
          <a:xfrm>
            <a:off x="6285228" y="4404957"/>
            <a:ext cx="4924746" cy="446276"/>
          </a:xfrm>
          <a:prstGeom prst="rect">
            <a:avLst/>
          </a:prstGeom>
          <a:noFill/>
        </p:spPr>
        <p:txBody>
          <a:bodyPr wrap="none" rtlCol="0">
            <a:spAutoFit/>
          </a:bodyPr>
          <a:lstStyle/>
          <a:p>
            <a:r>
              <a:rPr lang="en-US" sz="2300" dirty="0">
                <a:solidFill>
                  <a:srgbClr val="4E5C4C"/>
                </a:solidFill>
                <a:latin typeface="UTM Avo" panose="02040603050506020204" pitchFamily="18" charset="0"/>
                <a:ea typeface="Calibri" panose="020F0502020204030204" pitchFamily="34" charset="0"/>
                <a:cs typeface="Times New Roman" panose="02020603050405020304" pitchFamily="18" charset="0"/>
              </a:rPr>
              <a:t>Phan Anh Hưng	</a:t>
            </a:r>
            <a:r>
              <a:rPr lang="en-US" sz="2300" dirty="0">
                <a:solidFill>
                  <a:srgbClr val="4E5C4C"/>
                </a:solidFill>
                <a:effectLst/>
                <a:latin typeface="UTM Avo" panose="02040603050506020204" pitchFamily="18" charset="0"/>
                <a:ea typeface="Calibri" panose="020F0502020204030204" pitchFamily="34" charset="0"/>
                <a:cs typeface="Times New Roman" panose="02020603050405020304" pitchFamily="18" charset="0"/>
              </a:rPr>
              <a:t>	44K22.1</a:t>
            </a:r>
          </a:p>
        </p:txBody>
      </p:sp>
      <p:sp>
        <p:nvSpPr>
          <p:cNvPr id="12" name="TextBox 11"/>
          <p:cNvSpPr txBox="1"/>
          <p:nvPr/>
        </p:nvSpPr>
        <p:spPr>
          <a:xfrm>
            <a:off x="6285228" y="5080504"/>
            <a:ext cx="5033750" cy="446276"/>
          </a:xfrm>
          <a:prstGeom prst="rect">
            <a:avLst/>
          </a:prstGeom>
          <a:noFill/>
        </p:spPr>
        <p:txBody>
          <a:bodyPr wrap="none" rtlCol="0">
            <a:spAutoFit/>
          </a:bodyPr>
          <a:lstStyle/>
          <a:p>
            <a:r>
              <a:rPr lang="en-US" sz="2300" dirty="0">
                <a:solidFill>
                  <a:srgbClr val="4E5C4C"/>
                </a:solidFill>
                <a:latin typeface="UTM Avo" panose="02040603050506020204" pitchFamily="18" charset="0"/>
                <a:ea typeface="Calibri" panose="020F0502020204030204" pitchFamily="34" charset="0"/>
                <a:cs typeface="Times New Roman" panose="02020603050405020304" pitchFamily="18" charset="0"/>
              </a:rPr>
              <a:t>Đinh Hoàng Phúc	</a:t>
            </a:r>
            <a:r>
              <a:rPr lang="en-US" sz="2300" dirty="0">
                <a:solidFill>
                  <a:srgbClr val="4E5C4C"/>
                </a:solidFill>
                <a:effectLst/>
                <a:latin typeface="UTM Avo" panose="02040603050506020204" pitchFamily="18" charset="0"/>
                <a:ea typeface="Calibri" panose="020F0502020204030204" pitchFamily="34" charset="0"/>
                <a:cs typeface="Times New Roman" panose="02020603050405020304" pitchFamily="18" charset="0"/>
              </a:rPr>
              <a:t>	44K22.1</a:t>
            </a:r>
          </a:p>
        </p:txBody>
      </p:sp>
      <p:sp>
        <p:nvSpPr>
          <p:cNvPr id="14" name="TextBox 13"/>
          <p:cNvSpPr txBox="1"/>
          <p:nvPr/>
        </p:nvSpPr>
        <p:spPr>
          <a:xfrm>
            <a:off x="6285228" y="5758339"/>
            <a:ext cx="5033750" cy="446276"/>
          </a:xfrm>
          <a:prstGeom prst="rect">
            <a:avLst/>
          </a:prstGeom>
          <a:noFill/>
        </p:spPr>
        <p:txBody>
          <a:bodyPr wrap="none" rtlCol="0">
            <a:spAutoFit/>
          </a:bodyPr>
          <a:lstStyle/>
          <a:p>
            <a:r>
              <a:rPr lang="en-US" sz="2300" dirty="0">
                <a:solidFill>
                  <a:srgbClr val="4E5C4C"/>
                </a:solidFill>
                <a:latin typeface="UTM Avo" panose="02040603050506020204" pitchFamily="18" charset="0"/>
                <a:ea typeface="Calibri" panose="020F0502020204030204" pitchFamily="34" charset="0"/>
                <a:cs typeface="Times New Roman" panose="02020603050405020304" pitchFamily="18" charset="0"/>
              </a:rPr>
              <a:t>Đoàn Thị Xuân Quỳnh</a:t>
            </a:r>
            <a:r>
              <a:rPr lang="en-US" sz="2300" dirty="0">
                <a:solidFill>
                  <a:srgbClr val="4E5C4C"/>
                </a:solidFill>
                <a:effectLst/>
                <a:latin typeface="UTM Avo" panose="02040603050506020204" pitchFamily="18" charset="0"/>
                <a:ea typeface="Calibri" panose="020F0502020204030204" pitchFamily="34" charset="0"/>
                <a:cs typeface="Times New Roman" panose="02020603050405020304" pitchFamily="18" charset="0"/>
              </a:rPr>
              <a:t>	44K22.1</a:t>
            </a:r>
          </a:p>
        </p:txBody>
      </p:sp>
      <p:sp>
        <p:nvSpPr>
          <p:cNvPr id="18" name="TextBox 17"/>
          <p:cNvSpPr txBox="1"/>
          <p:nvPr/>
        </p:nvSpPr>
        <p:spPr>
          <a:xfrm>
            <a:off x="429224" y="538840"/>
            <a:ext cx="11333552" cy="646331"/>
          </a:xfrm>
          <a:prstGeom prst="rect">
            <a:avLst/>
          </a:prstGeom>
          <a:noFill/>
        </p:spPr>
        <p:txBody>
          <a:bodyPr wrap="none" rtlCol="0">
            <a:spAutoFit/>
          </a:bodyPr>
          <a:lstStyle/>
          <a:p>
            <a:r>
              <a:rPr lang="en-US" sz="3600" b="1" dirty="0">
                <a:solidFill>
                  <a:srgbClr val="46624A"/>
                </a:solidFill>
                <a:latin typeface="UTM Avo" panose="02040603050506020204" pitchFamily="18" charset="0"/>
              </a:rPr>
              <a:t>BÁO CÁO DỰ ÁN CUỐI KÌ THƯƠNG MẠI ĐIỆN TỬ</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6626" t="9586" r="24179" b="26346"/>
          <a:stretch/>
        </p:blipFill>
        <p:spPr>
          <a:xfrm>
            <a:off x="3962400" y="3886201"/>
            <a:ext cx="2457450" cy="320040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1520" t="20481" r="34929" b="23745"/>
          <a:stretch/>
        </p:blipFill>
        <p:spPr>
          <a:xfrm>
            <a:off x="2152650" y="1333499"/>
            <a:ext cx="1466850" cy="243840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3687" t="18775" r="29078" b="24160"/>
          <a:stretch/>
        </p:blipFill>
        <p:spPr>
          <a:xfrm>
            <a:off x="4191000" y="1257300"/>
            <a:ext cx="1752600" cy="2686050"/>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30463" t="13426" r="26467" b="25747"/>
          <a:stretch/>
        </p:blipFill>
        <p:spPr>
          <a:xfrm>
            <a:off x="-209550" y="3714751"/>
            <a:ext cx="2171700" cy="3067050"/>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32508" t="21362" r="34601" b="18638"/>
          <a:stretch/>
        </p:blipFill>
        <p:spPr>
          <a:xfrm>
            <a:off x="1981200" y="3867150"/>
            <a:ext cx="1733550" cy="3162300"/>
          </a:xfrm>
          <a:prstGeom prst="rect">
            <a:avLst/>
          </a:prstGeom>
        </p:spPr>
      </p:pic>
      <p:pic>
        <p:nvPicPr>
          <p:cNvPr id="19" name="Picture 18"/>
          <p:cNvPicPr>
            <a:picLocks noChangeAspect="1"/>
          </p:cNvPicPr>
          <p:nvPr/>
        </p:nvPicPr>
        <p:blipFill rotWithShape="1">
          <a:blip r:embed="rId7" cstate="print">
            <a:extLst>
              <a:ext uri="{28A0092B-C50C-407E-A947-70E740481C1C}">
                <a14:useLocalDpi xmlns:a14="http://schemas.microsoft.com/office/drawing/2010/main" val="0"/>
              </a:ext>
            </a:extLst>
          </a:blip>
          <a:srcRect l="29400" t="11448" r="29501" b="29285"/>
          <a:stretch/>
        </p:blipFill>
        <p:spPr>
          <a:xfrm>
            <a:off x="76201" y="1181100"/>
            <a:ext cx="1809750" cy="2609850"/>
          </a:xfrm>
          <a:prstGeom prst="rect">
            <a:avLst/>
          </a:prstGeom>
        </p:spPr>
      </p:pic>
    </p:spTree>
    <p:extLst>
      <p:ext uri="{BB962C8B-B14F-4D97-AF65-F5344CB8AC3E}">
        <p14:creationId xmlns:p14="http://schemas.microsoft.com/office/powerpoint/2010/main" val="34136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9" name="TextBox 8"/>
          <p:cNvSpPr txBox="1"/>
          <p:nvPr/>
        </p:nvSpPr>
        <p:spPr>
          <a:xfrm>
            <a:off x="214262" y="326663"/>
            <a:ext cx="5705408" cy="461665"/>
          </a:xfrm>
          <a:prstGeom prst="rect">
            <a:avLst/>
          </a:prstGeom>
          <a:noFill/>
        </p:spPr>
        <p:txBody>
          <a:bodyPr wrap="none" rtlCol="0">
            <a:spAutoFit/>
          </a:bodyPr>
          <a:lstStyle/>
          <a:p>
            <a:r>
              <a:rPr lang="en-US" sz="2400" b="1" dirty="0">
                <a:solidFill>
                  <a:srgbClr val="46624A"/>
                </a:solidFill>
                <a:latin typeface="UTM Avo" panose="02040603050506020204" pitchFamily="18" charset="0"/>
              </a:rPr>
              <a:t>2. Khai thác nền tảng mạng xã hội</a:t>
            </a:r>
          </a:p>
        </p:txBody>
      </p:sp>
      <p:sp>
        <p:nvSpPr>
          <p:cNvPr id="10" name="TextBox 9"/>
          <p:cNvSpPr txBox="1"/>
          <p:nvPr/>
        </p:nvSpPr>
        <p:spPr>
          <a:xfrm>
            <a:off x="504825" y="788328"/>
            <a:ext cx="5890438" cy="400110"/>
          </a:xfrm>
          <a:prstGeom prst="rect">
            <a:avLst/>
          </a:prstGeom>
          <a:noFill/>
        </p:spPr>
        <p:txBody>
          <a:bodyPr wrap="square" rtlCol="0">
            <a:spAutoFit/>
          </a:bodyPr>
          <a:lstStyle/>
          <a:p>
            <a:r>
              <a:rPr lang="en-US" sz="2000" dirty="0">
                <a:solidFill>
                  <a:srgbClr val="46624A"/>
                </a:solidFill>
                <a:latin typeface="UTM Avo" pitchFamily="18" charset="0"/>
              </a:rPr>
              <a:t>2.1. </a:t>
            </a:r>
            <a:r>
              <a:rPr lang="en-US" sz="2000" dirty="0" err="1">
                <a:solidFill>
                  <a:srgbClr val="46624A"/>
                </a:solidFill>
                <a:latin typeface="UTM Avo" pitchFamily="18" charset="0"/>
              </a:rPr>
              <a:t>Fanpage</a:t>
            </a:r>
            <a:r>
              <a:rPr lang="en-US" sz="2000" dirty="0">
                <a:solidFill>
                  <a:srgbClr val="46624A"/>
                </a:solidFill>
                <a:latin typeface="UTM Avo" pitchFamily="18" charset="0"/>
              </a:rPr>
              <a:t> Facebook</a:t>
            </a:r>
          </a:p>
        </p:txBody>
      </p:sp>
      <p:sp>
        <p:nvSpPr>
          <p:cNvPr id="12" name="Rectangle 11"/>
          <p:cNvSpPr/>
          <p:nvPr/>
        </p:nvSpPr>
        <p:spPr>
          <a:xfrm flipH="1">
            <a:off x="6011650" y="1976766"/>
            <a:ext cx="45719" cy="3054721"/>
          </a:xfrm>
          <a:prstGeom prst="rect">
            <a:avLst/>
          </a:prstGeom>
          <a:solidFill>
            <a:srgbClr val="466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a:extLst>
              <a:ext uri="{FF2B5EF4-FFF2-40B4-BE49-F238E27FC236}">
                <a16:creationId xmlns:a16="http://schemas.microsoft.com/office/drawing/2014/main" id="{5ECF6D2A-C65B-4AA4-8F05-70E50B90B4C0}"/>
              </a:ext>
            </a:extLst>
          </p:cNvPr>
          <p:cNvGraphicFramePr/>
          <p:nvPr>
            <p:extLst>
              <p:ext uri="{D42A27DB-BD31-4B8C-83A1-F6EECF244321}">
                <p14:modId xmlns:p14="http://schemas.microsoft.com/office/powerpoint/2010/main" val="2606840846"/>
              </p:ext>
            </p:extLst>
          </p:nvPr>
        </p:nvGraphicFramePr>
        <p:xfrm>
          <a:off x="-87086" y="1862860"/>
          <a:ext cx="5910933" cy="36909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A431C2BB-CFD4-40CC-8D5E-C3690F5A4104}"/>
              </a:ext>
            </a:extLst>
          </p:cNvPr>
          <p:cNvGraphicFramePr/>
          <p:nvPr>
            <p:extLst>
              <p:ext uri="{D42A27DB-BD31-4B8C-83A1-F6EECF244321}">
                <p14:modId xmlns:p14="http://schemas.microsoft.com/office/powerpoint/2010/main" val="800487478"/>
              </p:ext>
            </p:extLst>
          </p:nvPr>
        </p:nvGraphicFramePr>
        <p:xfrm>
          <a:off x="6084183" y="1910091"/>
          <a:ext cx="5910933" cy="36263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7701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p:cNvGraphicFramePr/>
          <p:nvPr>
            <p:extLst>
              <p:ext uri="{D42A27DB-BD31-4B8C-83A1-F6EECF244321}">
                <p14:modId xmlns:p14="http://schemas.microsoft.com/office/powerpoint/2010/main" val="2417772560"/>
              </p:ext>
            </p:extLst>
          </p:nvPr>
        </p:nvGraphicFramePr>
        <p:xfrm>
          <a:off x="290557" y="442359"/>
          <a:ext cx="11793195" cy="598407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56506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728900358"/>
              </p:ext>
            </p:extLst>
          </p:nvPr>
        </p:nvGraphicFramePr>
        <p:xfrm>
          <a:off x="423311" y="539023"/>
          <a:ext cx="5688122" cy="6044547"/>
        </p:xfrm>
        <a:graphic>
          <a:graphicData uri="http://schemas.openxmlformats.org/drawingml/2006/table">
            <a:tbl>
              <a:tblPr firstRow="1" firstCol="1" bandRow="1">
                <a:tableStyleId>{93296810-A885-4BE3-A3E7-6D5BEEA58F35}</a:tableStyleId>
              </a:tblPr>
              <a:tblGrid>
                <a:gridCol w="2042159">
                  <a:extLst>
                    <a:ext uri="{9D8B030D-6E8A-4147-A177-3AD203B41FA5}">
                      <a16:colId xmlns:a16="http://schemas.microsoft.com/office/drawing/2014/main" val="20000"/>
                    </a:ext>
                  </a:extLst>
                </a:gridCol>
                <a:gridCol w="2576294">
                  <a:extLst>
                    <a:ext uri="{9D8B030D-6E8A-4147-A177-3AD203B41FA5}">
                      <a16:colId xmlns:a16="http://schemas.microsoft.com/office/drawing/2014/main" val="20001"/>
                    </a:ext>
                  </a:extLst>
                </a:gridCol>
                <a:gridCol w="1069669">
                  <a:extLst>
                    <a:ext uri="{9D8B030D-6E8A-4147-A177-3AD203B41FA5}">
                      <a16:colId xmlns:a16="http://schemas.microsoft.com/office/drawing/2014/main" val="20002"/>
                    </a:ext>
                  </a:extLst>
                </a:gridCol>
              </a:tblGrid>
              <a:tr h="593803">
                <a:tc>
                  <a:txBody>
                    <a:bodyPr/>
                    <a:lstStyle/>
                    <a:p>
                      <a:pPr marL="0" marR="0" algn="just">
                        <a:lnSpc>
                          <a:spcPct val="107000"/>
                        </a:lnSpc>
                        <a:spcBef>
                          <a:spcPts val="0"/>
                        </a:spcBef>
                        <a:spcAft>
                          <a:spcPts val="0"/>
                        </a:spcAft>
                      </a:pPr>
                      <a:r>
                        <a:rPr lang="en-US" sz="1300" dirty="0" err="1">
                          <a:effectLst/>
                          <a:latin typeface="UTM Avo" panose="02040603050506020204" pitchFamily="18" charset="0"/>
                        </a:rPr>
                        <a:t>Tên</a:t>
                      </a:r>
                      <a:r>
                        <a:rPr lang="en-US" sz="1300" dirty="0">
                          <a:effectLst/>
                          <a:latin typeface="UTM Avo" panose="02040603050506020204" pitchFamily="18" charset="0"/>
                        </a:rPr>
                        <a:t> link</a:t>
                      </a:r>
                      <a:endParaRPr lang="en-US" sz="1300" dirty="0">
                        <a:effectLst/>
                        <a:latin typeface="UTM Avo"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300" dirty="0">
                          <a:effectLst/>
                          <a:latin typeface="UTM Avo" panose="02040603050506020204" pitchFamily="18" charset="0"/>
                        </a:rPr>
                        <a:t>URL</a:t>
                      </a:r>
                      <a:endParaRPr lang="en-US" sz="1300" dirty="0">
                        <a:effectLst/>
                        <a:latin typeface="UTM Avo"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300" dirty="0">
                          <a:effectLst/>
                          <a:latin typeface="UTM Avo" panose="02040603050506020204" pitchFamily="18" charset="0"/>
                        </a:rPr>
                        <a:t>Người dùng</a:t>
                      </a:r>
                      <a:endParaRPr lang="en-US" sz="1300" dirty="0">
                        <a:effectLst/>
                        <a:latin typeface="UTM Avo" pitchFamily="18" charset="0"/>
                        <a:ea typeface="Calibri"/>
                        <a:cs typeface="Times New Roman"/>
                      </a:endParaRPr>
                    </a:p>
                  </a:txBody>
                  <a:tcPr marL="68580" marR="68580" marT="0" marB="0"/>
                </a:tc>
                <a:extLst>
                  <a:ext uri="{0D108BD9-81ED-4DB2-BD59-A6C34878D82A}">
                    <a16:rowId xmlns:a16="http://schemas.microsoft.com/office/drawing/2014/main" val="10000"/>
                  </a:ext>
                </a:extLst>
              </a:tr>
              <a:tr h="904471">
                <a:tc>
                  <a:txBody>
                    <a:bodyPr/>
                    <a:lstStyle/>
                    <a:p>
                      <a:pPr marL="0" marR="0" algn="l">
                        <a:lnSpc>
                          <a:spcPct val="107000"/>
                        </a:lnSpc>
                        <a:spcBef>
                          <a:spcPts val="0"/>
                        </a:spcBef>
                        <a:spcAft>
                          <a:spcPts val="0"/>
                        </a:spcAft>
                      </a:pPr>
                      <a:r>
                        <a:rPr lang="en-US" sz="1300" dirty="0">
                          <a:effectLst/>
                          <a:latin typeface="UTM Avo" panose="02040603050506020204" pitchFamily="18" charset="0"/>
                        </a:rPr>
                        <a:t>Bình nước giữ nhiệt kèm ống hút</a:t>
                      </a:r>
                      <a:endParaRPr lang="en-US" sz="1300" dirty="0">
                        <a:effectLst/>
                        <a:latin typeface="UTM Avo" pitchFamily="18" charset="0"/>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300" u="sng" dirty="0">
                          <a:effectLst/>
                          <a:latin typeface="UTM Avo" panose="02040603050506020204" pitchFamily="18" charset="0"/>
                          <a:hlinkClick r:id="rId2"/>
                        </a:rPr>
                        <a:t>https://Shopee.vn/product/172862406/2741706362</a:t>
                      </a:r>
                      <a:endParaRPr lang="en-US" sz="1300" dirty="0">
                        <a:effectLst/>
                        <a:latin typeface="UTM Avo" panose="02040603050506020204" pitchFamily="18" charset="0"/>
                      </a:endParaRPr>
                    </a:p>
                    <a:p>
                      <a:pPr marL="0" marR="0" algn="just">
                        <a:lnSpc>
                          <a:spcPct val="107000"/>
                        </a:lnSpc>
                        <a:spcBef>
                          <a:spcPts val="0"/>
                        </a:spcBef>
                        <a:spcAft>
                          <a:spcPts val="0"/>
                        </a:spcAft>
                      </a:pPr>
                      <a:r>
                        <a:rPr lang="en-US" sz="1300" dirty="0">
                          <a:effectLst/>
                          <a:latin typeface="UTM Avo" panose="02040603050506020204" pitchFamily="18" charset="0"/>
                        </a:rPr>
                        <a:t> </a:t>
                      </a:r>
                      <a:endParaRPr lang="en-US" sz="1300" dirty="0">
                        <a:effectLst/>
                        <a:latin typeface="UTM Avo"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300">
                          <a:effectLst/>
                          <a:latin typeface="UTM Avo" panose="02040603050506020204" pitchFamily="18" charset="0"/>
                        </a:rPr>
                        <a:t>6</a:t>
                      </a:r>
                      <a:endParaRPr lang="en-US" sz="1300">
                        <a:effectLst/>
                        <a:latin typeface="UTM Avo" pitchFamily="18" charset="0"/>
                        <a:ea typeface="Calibri"/>
                        <a:cs typeface="Times New Roman"/>
                      </a:endParaRPr>
                    </a:p>
                  </a:txBody>
                  <a:tcPr marL="68580" marR="68580" marT="0" marB="0"/>
                </a:tc>
                <a:extLst>
                  <a:ext uri="{0D108BD9-81ED-4DB2-BD59-A6C34878D82A}">
                    <a16:rowId xmlns:a16="http://schemas.microsoft.com/office/drawing/2014/main" val="10001"/>
                  </a:ext>
                </a:extLst>
              </a:tr>
              <a:tr h="904471">
                <a:tc>
                  <a:txBody>
                    <a:bodyPr/>
                    <a:lstStyle/>
                    <a:p>
                      <a:pPr marL="0" marR="0" algn="l">
                        <a:lnSpc>
                          <a:spcPct val="107000"/>
                        </a:lnSpc>
                        <a:spcBef>
                          <a:spcPts val="0"/>
                        </a:spcBef>
                        <a:spcAft>
                          <a:spcPts val="0"/>
                        </a:spcAft>
                      </a:pPr>
                      <a:r>
                        <a:rPr lang="en-US" sz="1300">
                          <a:effectLst/>
                          <a:latin typeface="UTM Avo" panose="02040603050506020204" pitchFamily="18" charset="0"/>
                        </a:rPr>
                        <a:t>Tài khoản Green with me</a:t>
                      </a:r>
                      <a:endParaRPr lang="en-US" sz="1300">
                        <a:effectLst/>
                        <a:latin typeface="UTM Avo" pitchFamily="18" charset="0"/>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300" u="sng">
                          <a:effectLst/>
                          <a:latin typeface="UTM Avo" panose="02040603050506020204" pitchFamily="18" charset="0"/>
                          <a:hlinkClick r:id="rId3"/>
                        </a:rPr>
                        <a:t>https://Shopee.vn/user/account/Profile/</a:t>
                      </a:r>
                      <a:endParaRPr lang="en-US" sz="1300">
                        <a:effectLst/>
                        <a:latin typeface="UTM Avo" panose="02040603050506020204" pitchFamily="18" charset="0"/>
                      </a:endParaRPr>
                    </a:p>
                    <a:p>
                      <a:pPr marL="0" marR="0" algn="just">
                        <a:lnSpc>
                          <a:spcPct val="107000"/>
                        </a:lnSpc>
                        <a:spcBef>
                          <a:spcPts val="0"/>
                        </a:spcBef>
                        <a:spcAft>
                          <a:spcPts val="0"/>
                        </a:spcAft>
                      </a:pPr>
                      <a:r>
                        <a:rPr lang="en-US" sz="1300">
                          <a:effectLst/>
                          <a:latin typeface="UTM Avo" panose="02040603050506020204" pitchFamily="18" charset="0"/>
                        </a:rPr>
                        <a:t> </a:t>
                      </a:r>
                      <a:endParaRPr lang="en-US" sz="1300">
                        <a:effectLst/>
                        <a:latin typeface="UTM Avo"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300">
                          <a:effectLst/>
                          <a:latin typeface="UTM Avo" panose="02040603050506020204" pitchFamily="18" charset="0"/>
                        </a:rPr>
                        <a:t>5</a:t>
                      </a:r>
                      <a:endParaRPr lang="en-US" sz="1300">
                        <a:effectLst/>
                        <a:latin typeface="UTM Avo" pitchFamily="18" charset="0"/>
                        <a:ea typeface="Calibri"/>
                        <a:cs typeface="Times New Roman"/>
                      </a:endParaRPr>
                    </a:p>
                  </a:txBody>
                  <a:tcPr marL="68580" marR="68580" marT="0" marB="0"/>
                </a:tc>
                <a:extLst>
                  <a:ext uri="{0D108BD9-81ED-4DB2-BD59-A6C34878D82A}">
                    <a16:rowId xmlns:a16="http://schemas.microsoft.com/office/drawing/2014/main" val="10002"/>
                  </a:ext>
                </a:extLst>
              </a:tr>
              <a:tr h="1523397">
                <a:tc>
                  <a:txBody>
                    <a:bodyPr/>
                    <a:lstStyle/>
                    <a:p>
                      <a:pPr marL="0" marR="0" algn="l">
                        <a:lnSpc>
                          <a:spcPct val="107000"/>
                        </a:lnSpc>
                        <a:spcBef>
                          <a:spcPts val="0"/>
                        </a:spcBef>
                        <a:spcAft>
                          <a:spcPts val="0"/>
                        </a:spcAft>
                      </a:pPr>
                      <a:r>
                        <a:rPr lang="en-US" sz="1300">
                          <a:effectLst/>
                          <a:latin typeface="UTM Avo" panose="02040603050506020204" pitchFamily="18" charset="0"/>
                        </a:rPr>
                        <a:t>Bình nước giữ nhiệt lúa mạch</a:t>
                      </a:r>
                      <a:endParaRPr lang="en-US" sz="1300">
                        <a:effectLst/>
                        <a:latin typeface="UTM Avo" pitchFamily="18" charset="0"/>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300" u="sng">
                          <a:effectLst/>
                          <a:latin typeface="UTM Avo" panose="02040603050506020204" pitchFamily="18" charset="0"/>
                          <a:hlinkClick r:id="rId4"/>
                        </a:rPr>
                        <a:t>https://Shopee.vn/Bình-nước-giữ-nhiệt-Lúa-mạch-(500ml)-i.172862406.2741706362</a:t>
                      </a:r>
                      <a:r>
                        <a:rPr lang="en-US" sz="1300">
                          <a:effectLst/>
                          <a:latin typeface="UTM Avo" panose="02040603050506020204" pitchFamily="18" charset="0"/>
                        </a:rPr>
                        <a:t> </a:t>
                      </a:r>
                    </a:p>
                    <a:p>
                      <a:pPr marL="0" marR="0" algn="l">
                        <a:lnSpc>
                          <a:spcPct val="107000"/>
                        </a:lnSpc>
                        <a:spcBef>
                          <a:spcPts val="0"/>
                        </a:spcBef>
                        <a:spcAft>
                          <a:spcPts val="0"/>
                        </a:spcAft>
                      </a:pPr>
                      <a:r>
                        <a:rPr lang="en-US" sz="1300">
                          <a:effectLst/>
                          <a:latin typeface="UTM Avo" panose="02040603050506020204" pitchFamily="18" charset="0"/>
                        </a:rPr>
                        <a:t> </a:t>
                      </a:r>
                      <a:endParaRPr lang="en-US" sz="1300">
                        <a:effectLst/>
                        <a:latin typeface="UTM Avo"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300">
                          <a:effectLst/>
                          <a:latin typeface="UTM Avo" panose="02040603050506020204" pitchFamily="18" charset="0"/>
                        </a:rPr>
                        <a:t>2</a:t>
                      </a:r>
                      <a:endParaRPr lang="en-US" sz="1300">
                        <a:effectLst/>
                        <a:latin typeface="UTM Avo" pitchFamily="18" charset="0"/>
                        <a:ea typeface="Calibri"/>
                        <a:cs typeface="Times New Roman"/>
                      </a:endParaRPr>
                    </a:p>
                  </a:txBody>
                  <a:tcPr marL="68580" marR="68580" marT="0" marB="0"/>
                </a:tc>
                <a:extLst>
                  <a:ext uri="{0D108BD9-81ED-4DB2-BD59-A6C34878D82A}">
                    <a16:rowId xmlns:a16="http://schemas.microsoft.com/office/drawing/2014/main" val="10003"/>
                  </a:ext>
                </a:extLst>
              </a:tr>
              <a:tr h="1213934">
                <a:tc>
                  <a:txBody>
                    <a:bodyPr/>
                    <a:lstStyle/>
                    <a:p>
                      <a:pPr marL="0" marR="0" algn="l">
                        <a:lnSpc>
                          <a:spcPct val="107000"/>
                        </a:lnSpc>
                        <a:spcBef>
                          <a:spcPts val="0"/>
                        </a:spcBef>
                        <a:spcAft>
                          <a:spcPts val="0"/>
                        </a:spcAft>
                      </a:pPr>
                      <a:r>
                        <a:rPr lang="en-US" sz="1300">
                          <a:effectLst/>
                          <a:latin typeface="UTM Avo" panose="02040603050506020204" pitchFamily="18" charset="0"/>
                        </a:rPr>
                        <a:t>Túi đựng ống hút</a:t>
                      </a:r>
                      <a:endParaRPr lang="en-US" sz="1300">
                        <a:effectLst/>
                        <a:latin typeface="UTM Avo" pitchFamily="18" charset="0"/>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300" u="sng">
                          <a:effectLst/>
                          <a:latin typeface="UTM Avo" panose="02040603050506020204" pitchFamily="18" charset="0"/>
                          <a:hlinkClick r:id="rId5"/>
                        </a:rPr>
                        <a:t>https://Shopee.vn/Túi-đựng-ống-hút-i.172862406.2742517110</a:t>
                      </a:r>
                      <a:r>
                        <a:rPr lang="en-US" sz="1300">
                          <a:effectLst/>
                          <a:latin typeface="UTM Avo" panose="02040603050506020204" pitchFamily="18" charset="0"/>
                        </a:rPr>
                        <a:t> </a:t>
                      </a:r>
                    </a:p>
                    <a:p>
                      <a:pPr marL="0" marR="0" algn="just">
                        <a:lnSpc>
                          <a:spcPct val="107000"/>
                        </a:lnSpc>
                        <a:spcBef>
                          <a:spcPts val="0"/>
                        </a:spcBef>
                        <a:spcAft>
                          <a:spcPts val="0"/>
                        </a:spcAft>
                      </a:pPr>
                      <a:r>
                        <a:rPr lang="en-US" sz="1300">
                          <a:effectLst/>
                          <a:latin typeface="UTM Avo" panose="02040603050506020204" pitchFamily="18" charset="0"/>
                        </a:rPr>
                        <a:t> </a:t>
                      </a:r>
                      <a:endParaRPr lang="en-US" sz="1300">
                        <a:effectLst/>
                        <a:latin typeface="UTM Avo"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300">
                          <a:effectLst/>
                          <a:latin typeface="UTM Avo" panose="02040603050506020204" pitchFamily="18" charset="0"/>
                        </a:rPr>
                        <a:t>1</a:t>
                      </a:r>
                      <a:endParaRPr lang="en-US" sz="1300">
                        <a:effectLst/>
                        <a:latin typeface="UTM Avo" pitchFamily="18" charset="0"/>
                        <a:ea typeface="Calibri"/>
                        <a:cs typeface="Times New Roman"/>
                      </a:endParaRPr>
                    </a:p>
                  </a:txBody>
                  <a:tcPr marL="68580" marR="68580" marT="0" marB="0"/>
                </a:tc>
                <a:extLst>
                  <a:ext uri="{0D108BD9-81ED-4DB2-BD59-A6C34878D82A}">
                    <a16:rowId xmlns:a16="http://schemas.microsoft.com/office/drawing/2014/main" val="10004"/>
                  </a:ext>
                </a:extLst>
              </a:tr>
              <a:tr h="904471">
                <a:tc>
                  <a:txBody>
                    <a:bodyPr/>
                    <a:lstStyle/>
                    <a:p>
                      <a:pPr marL="0" marR="0" algn="l">
                        <a:lnSpc>
                          <a:spcPct val="107000"/>
                        </a:lnSpc>
                        <a:spcBef>
                          <a:spcPts val="0"/>
                        </a:spcBef>
                        <a:spcAft>
                          <a:spcPts val="0"/>
                        </a:spcAft>
                      </a:pPr>
                      <a:r>
                        <a:rPr lang="en-US" sz="1300">
                          <a:effectLst/>
                          <a:latin typeface="UTM Avo" panose="02040603050506020204" pitchFamily="18" charset="0"/>
                        </a:rPr>
                        <a:t>Shopee Green with me</a:t>
                      </a:r>
                      <a:endParaRPr lang="en-US" sz="1300">
                        <a:effectLst/>
                        <a:latin typeface="UTM Avo" pitchFamily="18" charset="0"/>
                        <a:ea typeface="Calibri"/>
                        <a:cs typeface="Times New Roman"/>
                      </a:endParaRPr>
                    </a:p>
                  </a:txBody>
                  <a:tcPr marL="68580" marR="68580" marT="0" marB="0"/>
                </a:tc>
                <a:tc>
                  <a:txBody>
                    <a:bodyPr/>
                    <a:lstStyle/>
                    <a:p>
                      <a:pPr marL="0" marR="0" algn="l">
                        <a:lnSpc>
                          <a:spcPct val="107000"/>
                        </a:lnSpc>
                        <a:spcBef>
                          <a:spcPts val="0"/>
                        </a:spcBef>
                        <a:spcAft>
                          <a:spcPts val="0"/>
                        </a:spcAft>
                      </a:pPr>
                      <a:r>
                        <a:rPr lang="en-US" sz="1300" u="sng">
                          <a:effectLst/>
                          <a:latin typeface="UTM Avo" panose="02040603050506020204" pitchFamily="18" charset="0"/>
                          <a:hlinkClick r:id="rId6"/>
                        </a:rPr>
                        <a:t>https://Shopee.vn/greenwme218</a:t>
                      </a:r>
                      <a:endParaRPr lang="en-US" sz="1300">
                        <a:effectLst/>
                        <a:latin typeface="UTM Avo" panose="02040603050506020204" pitchFamily="18" charset="0"/>
                      </a:endParaRPr>
                    </a:p>
                    <a:p>
                      <a:pPr marL="0" marR="0" algn="just">
                        <a:lnSpc>
                          <a:spcPct val="107000"/>
                        </a:lnSpc>
                        <a:spcBef>
                          <a:spcPts val="0"/>
                        </a:spcBef>
                        <a:spcAft>
                          <a:spcPts val="0"/>
                        </a:spcAft>
                      </a:pPr>
                      <a:r>
                        <a:rPr lang="en-US" sz="1300">
                          <a:effectLst/>
                          <a:latin typeface="UTM Avo" panose="02040603050506020204" pitchFamily="18" charset="0"/>
                        </a:rPr>
                        <a:t> </a:t>
                      </a:r>
                      <a:endParaRPr lang="en-US" sz="1300">
                        <a:effectLst/>
                        <a:latin typeface="UTM Avo"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300" dirty="0">
                          <a:effectLst/>
                          <a:latin typeface="UTM Avo" panose="02040603050506020204" pitchFamily="18" charset="0"/>
                        </a:rPr>
                        <a:t>1</a:t>
                      </a:r>
                      <a:endParaRPr lang="en-US" sz="1300" dirty="0">
                        <a:effectLst/>
                        <a:latin typeface="UTM Avo" pitchFamily="18" charset="0"/>
                        <a:ea typeface="Calibri"/>
                        <a:cs typeface="Times New Roman"/>
                      </a:endParaRPr>
                    </a:p>
                  </a:txBody>
                  <a:tcPr marL="68580" marR="68580" marT="0" marB="0"/>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665481203"/>
              </p:ext>
            </p:extLst>
          </p:nvPr>
        </p:nvGraphicFramePr>
        <p:xfrm>
          <a:off x="6252364" y="539016"/>
          <a:ext cx="5634835" cy="3407950"/>
        </p:xfrm>
        <a:graphic>
          <a:graphicData uri="http://schemas.openxmlformats.org/drawingml/2006/table">
            <a:tbl>
              <a:tblPr firstRow="1" firstCol="1" bandRow="1">
                <a:tableStyleId>{93296810-A885-4BE3-A3E7-6D5BEEA58F35}</a:tableStyleId>
              </a:tblPr>
              <a:tblGrid>
                <a:gridCol w="3630517">
                  <a:extLst>
                    <a:ext uri="{9D8B030D-6E8A-4147-A177-3AD203B41FA5}">
                      <a16:colId xmlns:a16="http://schemas.microsoft.com/office/drawing/2014/main" val="20000"/>
                    </a:ext>
                  </a:extLst>
                </a:gridCol>
                <a:gridCol w="2004318">
                  <a:extLst>
                    <a:ext uri="{9D8B030D-6E8A-4147-A177-3AD203B41FA5}">
                      <a16:colId xmlns:a16="http://schemas.microsoft.com/office/drawing/2014/main" val="20001"/>
                    </a:ext>
                  </a:extLst>
                </a:gridCol>
              </a:tblGrid>
              <a:tr h="243425">
                <a:tc>
                  <a:txBody>
                    <a:bodyPr/>
                    <a:lstStyle/>
                    <a:p>
                      <a:pPr marL="0" marR="0" algn="just">
                        <a:lnSpc>
                          <a:spcPct val="107000"/>
                        </a:lnSpc>
                        <a:spcBef>
                          <a:spcPts val="0"/>
                        </a:spcBef>
                        <a:spcAft>
                          <a:spcPts val="0"/>
                        </a:spcAft>
                      </a:pPr>
                      <a:r>
                        <a:rPr lang="en-US" sz="1400" dirty="0">
                          <a:effectLst/>
                          <a:latin typeface="UTM Avo" panose="02040603050506020204" pitchFamily="18" charset="0"/>
                        </a:rPr>
                        <a:t>Khối</a:t>
                      </a:r>
                      <a:endParaRPr lang="en-US" sz="1400" dirty="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dirty="0">
                          <a:effectLst/>
                          <a:latin typeface="UTM Avo" panose="02040603050506020204" pitchFamily="18" charset="0"/>
                        </a:rPr>
                        <a:t>Người dùng</a:t>
                      </a:r>
                      <a:endParaRPr lang="en-US" sz="1400" dirty="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0"/>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BẮT ĐẦU</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92</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1"/>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Thông điệp chào mừng</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74</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2"/>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Sản phẩm</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dirty="0">
                          <a:effectLst/>
                          <a:latin typeface="UTM Avo" panose="02040603050506020204" pitchFamily="18" charset="0"/>
                        </a:rPr>
                        <a:t>35</a:t>
                      </a:r>
                      <a:endParaRPr lang="en-US" sz="1400" dirty="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3"/>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Ưu đãi </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23</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4"/>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Bình nước</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12</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5"/>
                  </a:ext>
                </a:extLst>
              </a:tr>
              <a:tr h="243425">
                <a:tc>
                  <a:txBody>
                    <a:bodyPr/>
                    <a:lstStyle/>
                    <a:p>
                      <a:pPr marL="0" marR="0" algn="just">
                        <a:lnSpc>
                          <a:spcPct val="107000"/>
                        </a:lnSpc>
                        <a:spcBef>
                          <a:spcPts val="0"/>
                        </a:spcBef>
                        <a:spcAft>
                          <a:spcPts val="0"/>
                        </a:spcAft>
                      </a:pPr>
                      <a:r>
                        <a:rPr lang="en-US" sz="1400" dirty="0">
                          <a:effectLst/>
                          <a:latin typeface="UTM Avo" panose="02040603050506020204" pitchFamily="18" charset="0"/>
                        </a:rPr>
                        <a:t>Combo</a:t>
                      </a:r>
                      <a:endParaRPr lang="en-US" sz="1400" dirty="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10</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6"/>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Bình giữ nhiệt</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5</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7"/>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Bình kèm ống</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4</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8"/>
                  </a:ext>
                </a:extLst>
              </a:tr>
              <a:tr h="243425">
                <a:tc>
                  <a:txBody>
                    <a:bodyPr/>
                    <a:lstStyle/>
                    <a:p>
                      <a:pPr marL="0" marR="0" algn="just">
                        <a:lnSpc>
                          <a:spcPct val="107000"/>
                        </a:lnSpc>
                        <a:spcBef>
                          <a:spcPts val="0"/>
                        </a:spcBef>
                        <a:spcAft>
                          <a:spcPts val="0"/>
                        </a:spcAft>
                      </a:pPr>
                      <a:r>
                        <a:rPr lang="en-US" sz="1400" dirty="0">
                          <a:effectLst/>
                          <a:latin typeface="UTM Avo" panose="02040603050506020204" pitchFamily="18" charset="0"/>
                        </a:rPr>
                        <a:t>Ống hút</a:t>
                      </a:r>
                      <a:endParaRPr lang="en-US" sz="1400" dirty="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3</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09"/>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Túi</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2</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10"/>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Combo</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2</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11"/>
                  </a:ext>
                </a:extLst>
              </a:tr>
              <a:tr h="243425">
                <a:tc>
                  <a:txBody>
                    <a:bodyPr/>
                    <a:lstStyle/>
                    <a:p>
                      <a:pPr marL="0" marR="0" algn="just">
                        <a:lnSpc>
                          <a:spcPct val="107000"/>
                        </a:lnSpc>
                        <a:spcBef>
                          <a:spcPts val="0"/>
                        </a:spcBef>
                        <a:spcAft>
                          <a:spcPts val="0"/>
                        </a:spcAft>
                      </a:pPr>
                      <a:r>
                        <a:rPr lang="en-US" sz="1400">
                          <a:effectLst/>
                          <a:latin typeface="UTM Avo" panose="02040603050506020204" pitchFamily="18" charset="0"/>
                        </a:rPr>
                        <a:t>Quai</a:t>
                      </a:r>
                      <a:endParaRPr lang="en-US" sz="140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1</a:t>
                      </a:r>
                      <a:endParaRPr lang="en-US" sz="140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12"/>
                  </a:ext>
                </a:extLst>
              </a:tr>
              <a:tr h="243425">
                <a:tc>
                  <a:txBody>
                    <a:bodyPr/>
                    <a:lstStyle/>
                    <a:p>
                      <a:pPr marL="0" marR="0" algn="just">
                        <a:lnSpc>
                          <a:spcPct val="107000"/>
                        </a:lnSpc>
                        <a:spcBef>
                          <a:spcPts val="0"/>
                        </a:spcBef>
                        <a:spcAft>
                          <a:spcPts val="0"/>
                        </a:spcAft>
                      </a:pPr>
                      <a:r>
                        <a:rPr lang="en-US" sz="1400" dirty="0">
                          <a:effectLst/>
                          <a:latin typeface="UTM Avo" panose="02040603050506020204" pitchFamily="18" charset="0"/>
                        </a:rPr>
                        <a:t>Ống</a:t>
                      </a:r>
                      <a:endParaRPr lang="en-US" sz="1400" dirty="0">
                        <a:effectLst/>
                        <a:latin typeface="UTM Avo" pitchFamily="18" charset="0"/>
                        <a:ea typeface="Calibri"/>
                        <a:cs typeface="Times New Roman"/>
                      </a:endParaRPr>
                    </a:p>
                  </a:txBody>
                  <a:tcPr marL="72145" marR="72145" marT="0" marB="0"/>
                </a:tc>
                <a:tc>
                  <a:txBody>
                    <a:bodyPr/>
                    <a:lstStyle/>
                    <a:p>
                      <a:pPr marL="0" marR="0" algn="just">
                        <a:lnSpc>
                          <a:spcPct val="107000"/>
                        </a:lnSpc>
                        <a:spcBef>
                          <a:spcPts val="0"/>
                        </a:spcBef>
                        <a:spcAft>
                          <a:spcPts val="0"/>
                        </a:spcAft>
                      </a:pPr>
                      <a:r>
                        <a:rPr lang="en-US" sz="1400" dirty="0">
                          <a:effectLst/>
                          <a:latin typeface="UTM Avo" panose="02040603050506020204" pitchFamily="18" charset="0"/>
                        </a:rPr>
                        <a:t>1</a:t>
                      </a:r>
                      <a:endParaRPr lang="en-US" sz="1400" dirty="0">
                        <a:effectLst/>
                        <a:latin typeface="UTM Avo" pitchFamily="18" charset="0"/>
                        <a:ea typeface="Calibri"/>
                        <a:cs typeface="Times New Roman"/>
                      </a:endParaRPr>
                    </a:p>
                  </a:txBody>
                  <a:tcPr marL="72145" marR="72145" marT="0" marB="0"/>
                </a:tc>
                <a:extLst>
                  <a:ext uri="{0D108BD9-81ED-4DB2-BD59-A6C34878D82A}">
                    <a16:rowId xmlns:a16="http://schemas.microsoft.com/office/drawing/2014/main" val="1001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71473244"/>
              </p:ext>
            </p:extLst>
          </p:nvPr>
        </p:nvGraphicFramePr>
        <p:xfrm>
          <a:off x="6252364" y="4059420"/>
          <a:ext cx="5617139" cy="1766905"/>
        </p:xfrm>
        <a:graphic>
          <a:graphicData uri="http://schemas.openxmlformats.org/drawingml/2006/table">
            <a:tbl>
              <a:tblPr firstRow="1" firstCol="1" bandRow="1">
                <a:tableStyleId>{93296810-A885-4BE3-A3E7-6D5BEEA58F35}</a:tableStyleId>
              </a:tblPr>
              <a:tblGrid>
                <a:gridCol w="3628483">
                  <a:extLst>
                    <a:ext uri="{9D8B030D-6E8A-4147-A177-3AD203B41FA5}">
                      <a16:colId xmlns:a16="http://schemas.microsoft.com/office/drawing/2014/main" val="20000"/>
                    </a:ext>
                  </a:extLst>
                </a:gridCol>
                <a:gridCol w="1988656">
                  <a:extLst>
                    <a:ext uri="{9D8B030D-6E8A-4147-A177-3AD203B41FA5}">
                      <a16:colId xmlns:a16="http://schemas.microsoft.com/office/drawing/2014/main" val="20001"/>
                    </a:ext>
                  </a:extLst>
                </a:gridCol>
              </a:tblGrid>
              <a:tr h="252415">
                <a:tc>
                  <a:txBody>
                    <a:bodyPr/>
                    <a:lstStyle/>
                    <a:p>
                      <a:pPr marL="0" marR="0" algn="just">
                        <a:lnSpc>
                          <a:spcPct val="107000"/>
                        </a:lnSpc>
                        <a:spcBef>
                          <a:spcPts val="0"/>
                        </a:spcBef>
                        <a:spcAft>
                          <a:spcPts val="0"/>
                        </a:spcAft>
                      </a:pPr>
                      <a:r>
                        <a:rPr lang="en-US" sz="1400" dirty="0" err="1">
                          <a:effectLst/>
                          <a:latin typeface="UTM Avo" panose="02040603050506020204" pitchFamily="18" charset="0"/>
                        </a:rPr>
                        <a:t>Nút</a:t>
                      </a:r>
                      <a:endParaRPr lang="en-US" sz="1400" dirty="0">
                        <a:effectLst/>
                        <a:latin typeface="UTM Avo" panose="02040603050506020204"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400" dirty="0">
                          <a:effectLst/>
                          <a:latin typeface="UTM Avo" panose="02040603050506020204" pitchFamily="18" charset="0"/>
                        </a:rPr>
                        <a:t>Người dùng</a:t>
                      </a:r>
                      <a:endParaRPr lang="en-US" sz="1400" dirty="0">
                        <a:effectLst/>
                        <a:latin typeface="UTM Avo" panose="02040603050506020204" pitchFamily="18" charset="0"/>
                        <a:ea typeface="Calibri"/>
                        <a:cs typeface="Times New Roman"/>
                      </a:endParaRPr>
                    </a:p>
                  </a:txBody>
                  <a:tcPr marL="68580" marR="68580" marT="0" marB="0"/>
                </a:tc>
                <a:extLst>
                  <a:ext uri="{0D108BD9-81ED-4DB2-BD59-A6C34878D82A}">
                    <a16:rowId xmlns:a16="http://schemas.microsoft.com/office/drawing/2014/main" val="10000"/>
                  </a:ext>
                </a:extLst>
              </a:tr>
              <a:tr h="252415">
                <a:tc>
                  <a:txBody>
                    <a:bodyPr/>
                    <a:lstStyle/>
                    <a:p>
                      <a:pPr marL="0" marR="0" algn="just">
                        <a:lnSpc>
                          <a:spcPct val="107000"/>
                        </a:lnSpc>
                        <a:spcBef>
                          <a:spcPts val="0"/>
                        </a:spcBef>
                        <a:spcAft>
                          <a:spcPts val="0"/>
                        </a:spcAft>
                      </a:pPr>
                      <a:r>
                        <a:rPr lang="en-US" sz="1400" dirty="0">
                          <a:effectLst/>
                          <a:latin typeface="UTM Avo" panose="02040603050506020204" pitchFamily="18" charset="0"/>
                        </a:rPr>
                        <a:t>XEM CHI TIẾT</a:t>
                      </a:r>
                      <a:endParaRPr lang="en-US" sz="1400" dirty="0">
                        <a:effectLst/>
                        <a:latin typeface="UTM Avo" panose="02040603050506020204"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400" dirty="0">
                          <a:effectLst/>
                          <a:latin typeface="UTM Avo" panose="02040603050506020204" pitchFamily="18" charset="0"/>
                        </a:rPr>
                        <a:t>25</a:t>
                      </a:r>
                      <a:endParaRPr lang="en-US" sz="1400" dirty="0">
                        <a:effectLst/>
                        <a:latin typeface="UTM Avo" panose="02040603050506020204" pitchFamily="18" charset="0"/>
                        <a:ea typeface="Calibri"/>
                        <a:cs typeface="Times New Roman"/>
                      </a:endParaRPr>
                    </a:p>
                  </a:txBody>
                  <a:tcPr marL="68580" marR="68580" marT="0" marB="0"/>
                </a:tc>
                <a:extLst>
                  <a:ext uri="{0D108BD9-81ED-4DB2-BD59-A6C34878D82A}">
                    <a16:rowId xmlns:a16="http://schemas.microsoft.com/office/drawing/2014/main" val="10001"/>
                  </a:ext>
                </a:extLst>
              </a:tr>
              <a:tr h="252415">
                <a:tc>
                  <a:txBody>
                    <a:bodyPr/>
                    <a:lstStyle/>
                    <a:p>
                      <a:pPr marL="0" marR="0" algn="just">
                        <a:lnSpc>
                          <a:spcPct val="107000"/>
                        </a:lnSpc>
                        <a:spcBef>
                          <a:spcPts val="0"/>
                        </a:spcBef>
                        <a:spcAft>
                          <a:spcPts val="0"/>
                        </a:spcAft>
                      </a:pPr>
                      <a:r>
                        <a:rPr lang="en-US" sz="1400" dirty="0">
                          <a:effectLst/>
                          <a:latin typeface="UTM Avo" panose="02040603050506020204" pitchFamily="18" charset="0"/>
                        </a:rPr>
                        <a:t>Thông tin sản phẩm (Bình</a:t>
                      </a:r>
                      <a:r>
                        <a:rPr lang="en-US" sz="1400" baseline="0" dirty="0">
                          <a:effectLst/>
                          <a:latin typeface="UTM Avo" panose="02040603050506020204" pitchFamily="18" charset="0"/>
                        </a:rPr>
                        <a:t> lúa mạch)</a:t>
                      </a:r>
                      <a:endParaRPr lang="en-US" sz="1400" dirty="0">
                        <a:effectLst/>
                        <a:latin typeface="UTM Avo" panose="02040603050506020204"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24</a:t>
                      </a:r>
                      <a:endParaRPr lang="en-US" sz="1400">
                        <a:effectLst/>
                        <a:latin typeface="UTM Avo" panose="02040603050506020204" pitchFamily="18" charset="0"/>
                        <a:ea typeface="Calibri"/>
                        <a:cs typeface="Times New Roman"/>
                      </a:endParaRPr>
                    </a:p>
                  </a:txBody>
                  <a:tcPr marL="68580" marR="68580" marT="0" marB="0"/>
                </a:tc>
                <a:extLst>
                  <a:ext uri="{0D108BD9-81ED-4DB2-BD59-A6C34878D82A}">
                    <a16:rowId xmlns:a16="http://schemas.microsoft.com/office/drawing/2014/main" val="10002"/>
                  </a:ext>
                </a:extLst>
              </a:tr>
              <a:tr h="252415">
                <a:tc>
                  <a:txBody>
                    <a:bodyPr/>
                    <a:lstStyle/>
                    <a:p>
                      <a:pPr marL="0" marR="0" algn="just">
                        <a:lnSpc>
                          <a:spcPct val="107000"/>
                        </a:lnSpc>
                        <a:spcBef>
                          <a:spcPts val="0"/>
                        </a:spcBef>
                        <a:spcAft>
                          <a:spcPts val="0"/>
                        </a:spcAft>
                      </a:pPr>
                      <a:r>
                        <a:rPr lang="en-US" sz="1400" dirty="0">
                          <a:effectLst/>
                          <a:latin typeface="UTM Avo" panose="02040603050506020204" pitchFamily="18" charset="0"/>
                        </a:rPr>
                        <a:t>MUA NGAY</a:t>
                      </a:r>
                      <a:endParaRPr lang="en-US" sz="1400" dirty="0">
                        <a:effectLst/>
                        <a:latin typeface="UTM Avo" panose="02040603050506020204"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400" dirty="0">
                          <a:effectLst/>
                          <a:latin typeface="UTM Avo" panose="02040603050506020204" pitchFamily="18" charset="0"/>
                        </a:rPr>
                        <a:t>13</a:t>
                      </a:r>
                      <a:endParaRPr lang="en-US" sz="1400" dirty="0">
                        <a:effectLst/>
                        <a:latin typeface="UTM Avo" panose="02040603050506020204" pitchFamily="18" charset="0"/>
                        <a:ea typeface="Calibri"/>
                        <a:cs typeface="Times New Roman"/>
                      </a:endParaRPr>
                    </a:p>
                  </a:txBody>
                  <a:tcPr marL="68580" marR="68580" marT="0" marB="0"/>
                </a:tc>
                <a:extLst>
                  <a:ext uri="{0D108BD9-81ED-4DB2-BD59-A6C34878D82A}">
                    <a16:rowId xmlns:a16="http://schemas.microsoft.com/office/drawing/2014/main" val="10004"/>
                  </a:ext>
                </a:extLst>
              </a:tr>
              <a:tr h="252415">
                <a:tc>
                  <a:txBody>
                    <a:bodyPr/>
                    <a:lstStyle/>
                    <a:p>
                      <a:pPr marL="0" marR="0" algn="just">
                        <a:lnSpc>
                          <a:spcPct val="107000"/>
                        </a:lnSpc>
                        <a:spcBef>
                          <a:spcPts val="0"/>
                        </a:spcBef>
                        <a:spcAft>
                          <a:spcPts val="0"/>
                        </a:spcAft>
                      </a:pPr>
                      <a:r>
                        <a:rPr lang="en-US" sz="1400" dirty="0">
                          <a:effectLst/>
                          <a:latin typeface="UTM Avo" panose="02040603050506020204" pitchFamily="18" charset="0"/>
                        </a:rPr>
                        <a:t>Thông tin sản phẩm (Bình</a:t>
                      </a:r>
                      <a:r>
                        <a:rPr lang="en-US" sz="1400" baseline="0" dirty="0">
                          <a:effectLst/>
                          <a:latin typeface="UTM Avo" panose="02040603050506020204" pitchFamily="18" charset="0"/>
                        </a:rPr>
                        <a:t> </a:t>
                      </a:r>
                      <a:r>
                        <a:rPr lang="en-US" sz="1400" baseline="0" dirty="0" err="1">
                          <a:effectLst/>
                          <a:latin typeface="UTM Avo" panose="02040603050506020204" pitchFamily="18" charset="0"/>
                        </a:rPr>
                        <a:t>inox</a:t>
                      </a:r>
                      <a:r>
                        <a:rPr lang="en-US" sz="1400" baseline="0" dirty="0">
                          <a:effectLst/>
                          <a:latin typeface="UTM Avo" panose="02040603050506020204" pitchFamily="18" charset="0"/>
                        </a:rPr>
                        <a:t>)</a:t>
                      </a:r>
                      <a:endParaRPr lang="en-US" sz="1400" dirty="0">
                        <a:effectLst/>
                        <a:latin typeface="UTM Avo" panose="02040603050506020204"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400">
                          <a:effectLst/>
                          <a:latin typeface="UTM Avo" panose="02040603050506020204" pitchFamily="18" charset="0"/>
                        </a:rPr>
                        <a:t>10</a:t>
                      </a:r>
                      <a:endParaRPr lang="en-US" sz="1400">
                        <a:effectLst/>
                        <a:latin typeface="UTM Avo" panose="02040603050506020204" pitchFamily="18" charset="0"/>
                        <a:ea typeface="Calibri"/>
                        <a:cs typeface="Times New Roman"/>
                      </a:endParaRPr>
                    </a:p>
                  </a:txBody>
                  <a:tcPr marL="68580" marR="68580" marT="0" marB="0"/>
                </a:tc>
                <a:extLst>
                  <a:ext uri="{0D108BD9-81ED-4DB2-BD59-A6C34878D82A}">
                    <a16:rowId xmlns:a16="http://schemas.microsoft.com/office/drawing/2014/main" val="10005"/>
                  </a:ext>
                </a:extLst>
              </a:tr>
              <a:tr h="252415">
                <a:tc>
                  <a:txBody>
                    <a:bodyPr/>
                    <a:lstStyle/>
                    <a:p>
                      <a:pPr marL="0" marR="0" algn="just">
                        <a:lnSpc>
                          <a:spcPct val="107000"/>
                        </a:lnSpc>
                        <a:spcBef>
                          <a:spcPts val="0"/>
                        </a:spcBef>
                        <a:spcAft>
                          <a:spcPts val="0"/>
                        </a:spcAft>
                      </a:pPr>
                      <a:r>
                        <a:rPr lang="en-US" sz="1400" dirty="0">
                          <a:effectLst/>
                          <a:latin typeface="UTM Avo" panose="02040603050506020204" pitchFamily="18" charset="0"/>
                        </a:rPr>
                        <a:t>Thông</a:t>
                      </a:r>
                      <a:r>
                        <a:rPr lang="en-US" sz="1400" baseline="0" dirty="0">
                          <a:effectLst/>
                          <a:latin typeface="UTM Avo" panose="02040603050506020204" pitchFamily="18" charset="0"/>
                        </a:rPr>
                        <a:t> tin sản phẩm</a:t>
                      </a:r>
                      <a:r>
                        <a:rPr lang="en-US" sz="1400" dirty="0">
                          <a:effectLst/>
                          <a:latin typeface="UTM Avo" panose="02040603050506020204" pitchFamily="18" charset="0"/>
                        </a:rPr>
                        <a:t> (Túi</a:t>
                      </a:r>
                      <a:r>
                        <a:rPr lang="en-US" sz="1400" baseline="0" dirty="0">
                          <a:effectLst/>
                          <a:latin typeface="UTM Avo" panose="02040603050506020204" pitchFamily="18" charset="0"/>
                        </a:rPr>
                        <a:t> tote)</a:t>
                      </a:r>
                      <a:endParaRPr lang="en-US" sz="1400" dirty="0">
                        <a:effectLst/>
                        <a:latin typeface="UTM Avo" panose="02040603050506020204"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400" dirty="0">
                          <a:effectLst/>
                          <a:latin typeface="UTM Avo" panose="02040603050506020204" pitchFamily="18" charset="0"/>
                        </a:rPr>
                        <a:t>1</a:t>
                      </a:r>
                      <a:endParaRPr lang="en-US" sz="1400" dirty="0">
                        <a:effectLst/>
                        <a:latin typeface="UTM Avo" panose="02040603050506020204" pitchFamily="18" charset="0"/>
                        <a:ea typeface="Calibri"/>
                        <a:cs typeface="Times New Roman"/>
                      </a:endParaRPr>
                    </a:p>
                  </a:txBody>
                  <a:tcPr marL="68580" marR="68580" marT="0" marB="0"/>
                </a:tc>
                <a:extLst>
                  <a:ext uri="{0D108BD9-81ED-4DB2-BD59-A6C34878D82A}">
                    <a16:rowId xmlns:a16="http://schemas.microsoft.com/office/drawing/2014/main" val="10008"/>
                  </a:ext>
                </a:extLst>
              </a:tr>
              <a:tr h="252415">
                <a:tc>
                  <a:txBody>
                    <a:bodyPr/>
                    <a:lstStyle/>
                    <a:p>
                      <a:pPr marL="0" marR="0" algn="just">
                        <a:lnSpc>
                          <a:spcPct val="107000"/>
                        </a:lnSpc>
                        <a:spcBef>
                          <a:spcPts val="0"/>
                        </a:spcBef>
                        <a:spcAft>
                          <a:spcPts val="0"/>
                        </a:spcAft>
                      </a:pPr>
                      <a:r>
                        <a:rPr lang="en-US" sz="1400" dirty="0">
                          <a:effectLst/>
                          <a:latin typeface="UTM Avo" panose="02040603050506020204" pitchFamily="18" charset="0"/>
                        </a:rPr>
                        <a:t>Liên kết </a:t>
                      </a:r>
                      <a:r>
                        <a:rPr lang="en-US" sz="1400" dirty="0" err="1">
                          <a:effectLst/>
                          <a:latin typeface="UTM Avo" panose="02040603050506020204" pitchFamily="18" charset="0"/>
                        </a:rPr>
                        <a:t>Shopee</a:t>
                      </a:r>
                      <a:endParaRPr lang="en-US" sz="1400" dirty="0">
                        <a:effectLst/>
                        <a:latin typeface="UTM Avo" panose="02040603050506020204" pitchFamily="18" charset="0"/>
                        <a:ea typeface="Calibri"/>
                        <a:cs typeface="Times New Roman"/>
                      </a:endParaRPr>
                    </a:p>
                  </a:txBody>
                  <a:tcPr marL="68580" marR="68580" marT="0" marB="0"/>
                </a:tc>
                <a:tc>
                  <a:txBody>
                    <a:bodyPr/>
                    <a:lstStyle/>
                    <a:p>
                      <a:pPr marL="0" marR="0" algn="just">
                        <a:lnSpc>
                          <a:spcPct val="107000"/>
                        </a:lnSpc>
                        <a:spcBef>
                          <a:spcPts val="0"/>
                        </a:spcBef>
                        <a:spcAft>
                          <a:spcPts val="0"/>
                        </a:spcAft>
                      </a:pPr>
                      <a:r>
                        <a:rPr lang="en-US" sz="1400" dirty="0">
                          <a:effectLst/>
                          <a:latin typeface="UTM Avo" panose="02040603050506020204" pitchFamily="18" charset="0"/>
                        </a:rPr>
                        <a:t>1</a:t>
                      </a:r>
                      <a:endParaRPr lang="en-US" sz="1400" dirty="0">
                        <a:effectLst/>
                        <a:latin typeface="UTM Avo" panose="02040603050506020204" pitchFamily="18" charset="0"/>
                        <a:ea typeface="Calibri"/>
                        <a:cs typeface="Times New Roman"/>
                      </a:endParaRPr>
                    </a:p>
                  </a:txBody>
                  <a:tcPr marL="68580" marR="68580" marT="0" marB="0"/>
                </a:tc>
                <a:extLst>
                  <a:ext uri="{0D108BD9-81ED-4DB2-BD59-A6C34878D82A}">
                    <a16:rowId xmlns:a16="http://schemas.microsoft.com/office/drawing/2014/main" val="10009"/>
                  </a:ext>
                </a:extLst>
              </a:tr>
            </a:tbl>
          </a:graphicData>
        </a:graphic>
      </p:graphicFrame>
      <p:sp>
        <p:nvSpPr>
          <p:cNvPr id="11" name="TextBox 10"/>
          <p:cNvSpPr txBox="1"/>
          <p:nvPr/>
        </p:nvSpPr>
        <p:spPr>
          <a:xfrm>
            <a:off x="504825" y="138912"/>
            <a:ext cx="5890438" cy="400110"/>
          </a:xfrm>
          <a:prstGeom prst="rect">
            <a:avLst/>
          </a:prstGeom>
          <a:noFill/>
        </p:spPr>
        <p:txBody>
          <a:bodyPr wrap="square" rtlCol="0">
            <a:spAutoFit/>
          </a:bodyPr>
          <a:lstStyle/>
          <a:p>
            <a:r>
              <a:rPr lang="en-US" sz="2000" dirty="0">
                <a:solidFill>
                  <a:srgbClr val="46624A"/>
                </a:solidFill>
                <a:latin typeface="UTM Avo" pitchFamily="18" charset="0"/>
              </a:rPr>
              <a:t>2.2 </a:t>
            </a:r>
            <a:r>
              <a:rPr lang="en-US" sz="2000" dirty="0" err="1">
                <a:solidFill>
                  <a:srgbClr val="46624A"/>
                </a:solidFill>
                <a:latin typeface="UTM Avo" pitchFamily="18" charset="0"/>
              </a:rPr>
              <a:t>Chatbot</a:t>
            </a:r>
            <a:r>
              <a:rPr lang="en-US" sz="2000" dirty="0">
                <a:solidFill>
                  <a:srgbClr val="46624A"/>
                </a:solidFill>
                <a:latin typeface="UTM Avo" pitchFamily="18" charset="0"/>
              </a:rPr>
              <a:t> Facebook</a:t>
            </a:r>
          </a:p>
        </p:txBody>
      </p:sp>
    </p:spTree>
    <p:extLst>
      <p:ext uri="{BB962C8B-B14F-4D97-AF65-F5344CB8AC3E}">
        <p14:creationId xmlns:p14="http://schemas.microsoft.com/office/powerpoint/2010/main" val="235717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710836" y="639649"/>
            <a:ext cx="10770328" cy="5578701"/>
          </a:xfrm>
          <a:prstGeom prst="rect">
            <a:avLst/>
          </a:prstGeom>
          <a:noFill/>
          <a:ln>
            <a:noFill/>
          </a:ln>
        </p:spPr>
      </p:pic>
    </p:spTree>
    <p:extLst>
      <p:ext uri="{BB962C8B-B14F-4D97-AF65-F5344CB8AC3E}">
        <p14:creationId xmlns:p14="http://schemas.microsoft.com/office/powerpoint/2010/main" val="3255796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p:cNvGraphicFramePr/>
          <p:nvPr>
            <p:extLst>
              <p:ext uri="{D42A27DB-BD31-4B8C-83A1-F6EECF244321}">
                <p14:modId xmlns:p14="http://schemas.microsoft.com/office/powerpoint/2010/main" val="1153009230"/>
              </p:ext>
            </p:extLst>
          </p:nvPr>
        </p:nvGraphicFramePr>
        <p:xfrm>
          <a:off x="504825" y="1190537"/>
          <a:ext cx="11202912" cy="5569187"/>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504825" y="512327"/>
            <a:ext cx="5890438" cy="400110"/>
          </a:xfrm>
          <a:prstGeom prst="rect">
            <a:avLst/>
          </a:prstGeom>
          <a:noFill/>
        </p:spPr>
        <p:txBody>
          <a:bodyPr wrap="square" rtlCol="0">
            <a:spAutoFit/>
          </a:bodyPr>
          <a:lstStyle/>
          <a:p>
            <a:r>
              <a:rPr lang="en-US" sz="2000" dirty="0">
                <a:solidFill>
                  <a:srgbClr val="46624A"/>
                </a:solidFill>
                <a:latin typeface="UTM Avo" pitchFamily="18" charset="0"/>
              </a:rPr>
              <a:t>2.3 Instagram</a:t>
            </a:r>
          </a:p>
        </p:txBody>
      </p:sp>
    </p:spTree>
    <p:extLst>
      <p:ext uri="{BB962C8B-B14F-4D97-AF65-F5344CB8AC3E}">
        <p14:creationId xmlns:p14="http://schemas.microsoft.com/office/powerpoint/2010/main" val="325579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p:cNvGraphicFramePr/>
          <p:nvPr>
            <p:extLst>
              <p:ext uri="{D42A27DB-BD31-4B8C-83A1-F6EECF244321}">
                <p14:modId xmlns:p14="http://schemas.microsoft.com/office/powerpoint/2010/main" val="3171954960"/>
              </p:ext>
            </p:extLst>
          </p:nvPr>
        </p:nvGraphicFramePr>
        <p:xfrm>
          <a:off x="239282" y="94004"/>
          <a:ext cx="11733376" cy="666571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5796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p:cNvGraphicFramePr/>
          <p:nvPr>
            <p:extLst>
              <p:ext uri="{D42A27DB-BD31-4B8C-83A1-F6EECF244321}">
                <p14:modId xmlns:p14="http://schemas.microsoft.com/office/powerpoint/2010/main" val="3668603187"/>
              </p:ext>
            </p:extLst>
          </p:nvPr>
        </p:nvGraphicFramePr>
        <p:xfrm>
          <a:off x="170917" y="111096"/>
          <a:ext cx="11682100" cy="65118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55796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214262" y="326663"/>
            <a:ext cx="10607391" cy="830997"/>
          </a:xfrm>
          <a:prstGeom prst="rect">
            <a:avLst/>
          </a:prstGeom>
          <a:noFill/>
        </p:spPr>
        <p:txBody>
          <a:bodyPr wrap="none" rtlCol="0">
            <a:spAutoFit/>
          </a:bodyPr>
          <a:lstStyle/>
          <a:p>
            <a:r>
              <a:rPr lang="en-US" sz="2400" b="1" dirty="0">
                <a:solidFill>
                  <a:srgbClr val="46624A"/>
                </a:solidFill>
                <a:latin typeface="UTM Avo" panose="02040603050506020204" pitchFamily="18" charset="0"/>
              </a:rPr>
              <a:t>2. Khai thác phần mềm quản lý kinh doanh và công tác tìm kiếm </a:t>
            </a:r>
          </a:p>
          <a:p>
            <a:r>
              <a:rPr lang="en-US" sz="2400" b="1" dirty="0">
                <a:solidFill>
                  <a:srgbClr val="46624A"/>
                </a:solidFill>
                <a:latin typeface="UTM Avo" panose="02040603050506020204" pitchFamily="18" charset="0"/>
              </a:rPr>
              <a:t>     nguồn hàng</a:t>
            </a:r>
          </a:p>
        </p:txBody>
      </p:sp>
      <p:graphicFrame>
        <p:nvGraphicFramePr>
          <p:cNvPr id="7" name="Chart 6"/>
          <p:cNvGraphicFramePr/>
          <p:nvPr>
            <p:extLst>
              <p:ext uri="{D42A27DB-BD31-4B8C-83A1-F6EECF244321}">
                <p14:modId xmlns:p14="http://schemas.microsoft.com/office/powerpoint/2010/main" val="2305791526"/>
              </p:ext>
            </p:extLst>
          </p:nvPr>
        </p:nvGraphicFramePr>
        <p:xfrm>
          <a:off x="827920" y="1828800"/>
          <a:ext cx="10835995" cy="461453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827920" y="1180329"/>
            <a:ext cx="5890438" cy="400110"/>
          </a:xfrm>
          <a:prstGeom prst="rect">
            <a:avLst/>
          </a:prstGeom>
          <a:noFill/>
        </p:spPr>
        <p:txBody>
          <a:bodyPr wrap="square" rtlCol="0">
            <a:spAutoFit/>
          </a:bodyPr>
          <a:lstStyle/>
          <a:p>
            <a:r>
              <a:rPr lang="en-US" sz="2000" dirty="0">
                <a:solidFill>
                  <a:srgbClr val="46624A"/>
                </a:solidFill>
                <a:latin typeface="UTM Avo" pitchFamily="18" charset="0"/>
              </a:rPr>
              <a:t>2.1. Kết quả xây dựng và vận hàng </a:t>
            </a:r>
            <a:r>
              <a:rPr lang="en-US" sz="2000" dirty="0" err="1">
                <a:solidFill>
                  <a:srgbClr val="46624A"/>
                </a:solidFill>
                <a:latin typeface="UTM Avo" pitchFamily="18" charset="0"/>
              </a:rPr>
              <a:t>Sapo</a:t>
            </a:r>
            <a:endParaRPr lang="en-US" sz="2000" dirty="0">
              <a:solidFill>
                <a:srgbClr val="46624A"/>
              </a:solidFill>
              <a:latin typeface="UTM Avo" pitchFamily="18" charset="0"/>
            </a:endParaRPr>
          </a:p>
        </p:txBody>
      </p:sp>
    </p:spTree>
    <p:extLst>
      <p:ext uri="{BB962C8B-B14F-4D97-AF65-F5344CB8AC3E}">
        <p14:creationId xmlns:p14="http://schemas.microsoft.com/office/powerpoint/2010/main" val="311087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7" grpId="0">
        <p:bldAsOne/>
      </p:bldGraphic>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dirty="0">
              <a:solidFill>
                <a:srgbClr val="46624A"/>
              </a:solidFill>
              <a:latin typeface="UTM Avo" pitchFamily="18" charset="0"/>
            </a:endParaRPr>
          </a:p>
        </p:txBody>
      </p:sp>
      <p:sp>
        <p:nvSpPr>
          <p:cNvPr id="2" name="TextBox 1"/>
          <p:cNvSpPr txBox="1"/>
          <p:nvPr/>
        </p:nvSpPr>
        <p:spPr>
          <a:xfrm>
            <a:off x="-6425011" y="-2993464"/>
            <a:ext cx="10911962" cy="2031325"/>
          </a:xfrm>
          <a:prstGeom prst="rect">
            <a:avLst/>
          </a:prstGeom>
          <a:noFill/>
        </p:spPr>
        <p:txBody>
          <a:bodyPr wrap="none" rtlCol="0">
            <a:spAutoFit/>
          </a:bodyPr>
          <a:lstStyle/>
          <a:p>
            <a:pPr marL="285750" lvl="0" indent="-285750">
              <a:buFont typeface="Arial" pitchFamily="34" charset="0"/>
              <a:buChar char="•"/>
            </a:pPr>
            <a:endParaRPr lang="en-US" dirty="0">
              <a:solidFill>
                <a:srgbClr val="46624A"/>
              </a:solidFill>
              <a:latin typeface="UTM Avo" pitchFamily="18" charset="0"/>
            </a:endParaRPr>
          </a:p>
          <a:p>
            <a:pPr marL="285750" lvl="0" indent="-285750">
              <a:buFont typeface="Arial" pitchFamily="34" charset="0"/>
              <a:buChar char="•"/>
            </a:pPr>
            <a:r>
              <a:rPr lang="en-US" dirty="0">
                <a:solidFill>
                  <a:srgbClr val="46624A"/>
                </a:solidFill>
                <a:latin typeface="UTM Avo" pitchFamily="18" charset="0"/>
              </a:rPr>
              <a:t>Tạo, nhập liệu sản phẩm và đồng bộ hóa thành công 28 sản phẩm trên </a:t>
            </a:r>
            <a:r>
              <a:rPr lang="en-US" dirty="0" err="1">
                <a:solidFill>
                  <a:srgbClr val="46624A"/>
                </a:solidFill>
                <a:latin typeface="UTM Avo" pitchFamily="18" charset="0"/>
              </a:rPr>
              <a:t>Shopee</a:t>
            </a:r>
            <a:r>
              <a:rPr lang="en-US" dirty="0">
                <a:solidFill>
                  <a:srgbClr val="46624A"/>
                </a:solidFill>
                <a:latin typeface="UTM Avo" pitchFamily="18" charset="0"/>
              </a:rPr>
              <a:t> với </a:t>
            </a:r>
            <a:r>
              <a:rPr lang="en-US" dirty="0" err="1">
                <a:solidFill>
                  <a:srgbClr val="46624A"/>
                </a:solidFill>
                <a:latin typeface="UTM Avo" pitchFamily="18" charset="0"/>
              </a:rPr>
              <a:t>Sapo</a:t>
            </a:r>
            <a:endParaRPr lang="en-US" dirty="0">
              <a:solidFill>
                <a:srgbClr val="46624A"/>
              </a:solidFill>
              <a:latin typeface="UTM Avo" pitchFamily="18" charset="0"/>
            </a:endParaRPr>
          </a:p>
          <a:p>
            <a:pPr marL="285750" lvl="0" indent="-285750">
              <a:buFont typeface="Arial" pitchFamily="34" charset="0"/>
              <a:buChar char="•"/>
            </a:pPr>
            <a:r>
              <a:rPr lang="en-US" dirty="0">
                <a:solidFill>
                  <a:srgbClr val="46624A"/>
                </a:solidFill>
                <a:latin typeface="UTM Avo" pitchFamily="18" charset="0"/>
              </a:rPr>
              <a:t>Những đơn hàng còn lại vì </a:t>
            </a:r>
            <a:r>
              <a:rPr lang="en-US" dirty="0" err="1">
                <a:solidFill>
                  <a:srgbClr val="46624A"/>
                </a:solidFill>
                <a:latin typeface="UTM Avo" pitchFamily="18" charset="0"/>
              </a:rPr>
              <a:t>Sapo</a:t>
            </a:r>
            <a:r>
              <a:rPr lang="en-US" dirty="0">
                <a:solidFill>
                  <a:srgbClr val="46624A"/>
                </a:solidFill>
                <a:latin typeface="UTM Avo" pitchFamily="18" charset="0"/>
              </a:rPr>
              <a:t> bị lỗi nên nhóm đã thực hiện nhập liệu bằng cách thủ công</a:t>
            </a:r>
          </a:p>
          <a:p>
            <a:pPr marL="285750" lvl="0" indent="-285750">
              <a:buFont typeface="Arial" pitchFamily="34" charset="0"/>
              <a:buChar char="•"/>
            </a:pPr>
            <a:r>
              <a:rPr lang="en-US" dirty="0">
                <a:solidFill>
                  <a:srgbClr val="46624A"/>
                </a:solidFill>
                <a:latin typeface="UTM Avo" pitchFamily="18" charset="0"/>
              </a:rPr>
              <a:t>Phân khách hàng vào từng nhóm theo khu vực địa lí phù hợp</a:t>
            </a:r>
          </a:p>
          <a:p>
            <a:pPr marL="285750" lvl="0" indent="-285750">
              <a:buFont typeface="Arial" pitchFamily="34" charset="0"/>
              <a:buChar char="•"/>
            </a:pPr>
            <a:r>
              <a:rPr lang="en-US" dirty="0">
                <a:solidFill>
                  <a:srgbClr val="46624A"/>
                </a:solidFill>
                <a:latin typeface="UTM Avo" pitchFamily="18" charset="0"/>
              </a:rPr>
              <a:t>Tạo và nhập liệu nhà cung cấp cùng với các đối tác để dễ dàng quản lý</a:t>
            </a:r>
          </a:p>
          <a:p>
            <a:pPr marL="285750" lvl="0" indent="-285750">
              <a:buFont typeface="Arial" pitchFamily="34" charset="0"/>
              <a:buChar char="•"/>
            </a:pPr>
            <a:r>
              <a:rPr lang="en-US" dirty="0">
                <a:solidFill>
                  <a:srgbClr val="46624A"/>
                </a:solidFill>
                <a:latin typeface="UTM Avo" pitchFamily="18" charset="0"/>
              </a:rPr>
              <a:t>Kết hợp với 2 nhà giao hàng: </a:t>
            </a:r>
            <a:r>
              <a:rPr lang="en-US" dirty="0" err="1">
                <a:solidFill>
                  <a:srgbClr val="46624A"/>
                </a:solidFill>
                <a:latin typeface="UTM Avo" pitchFamily="18" charset="0"/>
              </a:rPr>
              <a:t>Giaohangtietkiem</a:t>
            </a:r>
            <a:r>
              <a:rPr lang="en-US" dirty="0">
                <a:solidFill>
                  <a:srgbClr val="46624A"/>
                </a:solidFill>
                <a:latin typeface="UTM Avo" pitchFamily="18" charset="0"/>
              </a:rPr>
              <a:t> và </a:t>
            </a:r>
            <a:r>
              <a:rPr lang="en-US" dirty="0" err="1">
                <a:solidFill>
                  <a:srgbClr val="46624A"/>
                </a:solidFill>
                <a:latin typeface="UTM Avo" pitchFamily="18" charset="0"/>
              </a:rPr>
              <a:t>Giaohangnhanh</a:t>
            </a:r>
            <a:endParaRPr lang="en-US" dirty="0">
              <a:solidFill>
                <a:srgbClr val="46624A"/>
              </a:solidFill>
              <a:latin typeface="UTM Avo" pitchFamily="18" charset="0"/>
            </a:endParaRPr>
          </a:p>
          <a:p>
            <a:endParaRPr lang="en-US" dirty="0"/>
          </a:p>
        </p:txBody>
      </p:sp>
      <p:sp>
        <p:nvSpPr>
          <p:cNvPr id="4" name="Rectangle 3"/>
          <p:cNvSpPr/>
          <p:nvPr/>
        </p:nvSpPr>
        <p:spPr>
          <a:xfrm>
            <a:off x="2303935" y="419885"/>
            <a:ext cx="7584127" cy="523220"/>
          </a:xfrm>
          <a:prstGeom prst="rect">
            <a:avLst/>
          </a:prstGeom>
        </p:spPr>
        <p:txBody>
          <a:bodyPr wrap="none">
            <a:spAutoFit/>
          </a:bodyPr>
          <a:lstStyle/>
          <a:p>
            <a:pPr lvl="0"/>
            <a:r>
              <a:rPr lang="en-US" sz="2800" b="1" dirty="0">
                <a:solidFill>
                  <a:srgbClr val="46624A"/>
                </a:solidFill>
                <a:latin typeface="UTM Avo" pitchFamily="18" charset="0"/>
              </a:rPr>
              <a:t>Tổng kết những công việc đã làm được</a:t>
            </a:r>
          </a:p>
        </p:txBody>
      </p:sp>
      <p:sp>
        <p:nvSpPr>
          <p:cNvPr id="7" name="Rectangle 6"/>
          <p:cNvSpPr/>
          <p:nvPr/>
        </p:nvSpPr>
        <p:spPr>
          <a:xfrm>
            <a:off x="4791751" y="1429731"/>
            <a:ext cx="7400249" cy="4401205"/>
          </a:xfrm>
          <a:prstGeom prst="rect">
            <a:avLst/>
          </a:prstGeom>
        </p:spPr>
        <p:txBody>
          <a:bodyPr wrap="square">
            <a:spAutoFit/>
          </a:bodyPr>
          <a:lstStyle/>
          <a:p>
            <a:pPr marL="342900" indent="-342900">
              <a:spcAft>
                <a:spcPts val="1200"/>
              </a:spcAft>
              <a:buFont typeface="Arial" panose="020B0604020202020204" pitchFamily="34" charset="0"/>
              <a:buChar char="•"/>
            </a:pPr>
            <a:r>
              <a:rPr lang="en-US" sz="2400" dirty="0">
                <a:solidFill>
                  <a:srgbClr val="46624A"/>
                </a:solidFill>
                <a:latin typeface="UTM Avo" pitchFamily="18" charset="0"/>
              </a:rPr>
              <a:t>Tích hợp thành công Facebook và </a:t>
            </a:r>
            <a:r>
              <a:rPr lang="en-US" sz="2400" dirty="0" err="1">
                <a:solidFill>
                  <a:srgbClr val="46624A"/>
                </a:solidFill>
                <a:latin typeface="UTM Avo" pitchFamily="18" charset="0"/>
              </a:rPr>
              <a:t>Shopee</a:t>
            </a:r>
            <a:r>
              <a:rPr lang="en-US" sz="2400" dirty="0">
                <a:solidFill>
                  <a:srgbClr val="46624A"/>
                </a:solidFill>
                <a:latin typeface="UTM Avo" pitchFamily="18" charset="0"/>
              </a:rPr>
              <a:t> vào ứng dụng </a:t>
            </a:r>
            <a:r>
              <a:rPr lang="en-US" sz="2400" dirty="0" err="1">
                <a:solidFill>
                  <a:srgbClr val="46624A"/>
                </a:solidFill>
                <a:latin typeface="UTM Avo" pitchFamily="18" charset="0"/>
              </a:rPr>
              <a:t>Sapo</a:t>
            </a:r>
            <a:endParaRPr lang="en-US" sz="2400" dirty="0">
              <a:solidFill>
                <a:srgbClr val="46624A"/>
              </a:solidFill>
              <a:latin typeface="UTM Avo" pitchFamily="18" charset="0"/>
            </a:endParaRPr>
          </a:p>
          <a:p>
            <a:pPr marL="342900" indent="-342900">
              <a:spcAft>
                <a:spcPts val="1200"/>
              </a:spcAft>
              <a:buFont typeface="Arial" panose="020B0604020202020204" pitchFamily="34" charset="0"/>
              <a:buChar char="•"/>
            </a:pPr>
            <a:r>
              <a:rPr lang="en-US" sz="2400" dirty="0">
                <a:solidFill>
                  <a:srgbClr val="46624A"/>
                </a:solidFill>
                <a:latin typeface="UTM Avo" pitchFamily="18" charset="0"/>
              </a:rPr>
              <a:t>Nhập thủ công thành công những đơn hàng bị lỗi</a:t>
            </a:r>
          </a:p>
          <a:p>
            <a:pPr marL="342900" indent="-342900">
              <a:spcAft>
                <a:spcPts val="1200"/>
              </a:spcAft>
              <a:buFont typeface="Arial" panose="020B0604020202020204" pitchFamily="34" charset="0"/>
              <a:buChar char="•"/>
            </a:pPr>
            <a:r>
              <a:rPr lang="en-US" sz="2400" dirty="0">
                <a:solidFill>
                  <a:srgbClr val="46624A"/>
                </a:solidFill>
                <a:latin typeface="UTM Avo" pitchFamily="18" charset="0"/>
              </a:rPr>
              <a:t>Phân khách hàng vào từng nhóm theo khu vực địa lí phù hợp</a:t>
            </a:r>
          </a:p>
          <a:p>
            <a:pPr marL="342900" indent="-342900">
              <a:spcAft>
                <a:spcPts val="1200"/>
              </a:spcAft>
              <a:buFont typeface="Arial" panose="020B0604020202020204" pitchFamily="34" charset="0"/>
              <a:buChar char="•"/>
            </a:pPr>
            <a:r>
              <a:rPr lang="en-US" sz="2400" dirty="0">
                <a:solidFill>
                  <a:srgbClr val="46624A"/>
                </a:solidFill>
                <a:latin typeface="UTM Avo" pitchFamily="18" charset="0"/>
              </a:rPr>
              <a:t>Tạo và nhập liệu nhà cung cấp cùng với các đối tác để dễ dàng quản lý</a:t>
            </a:r>
          </a:p>
          <a:p>
            <a:pPr marL="342900" indent="-342900">
              <a:spcAft>
                <a:spcPts val="1200"/>
              </a:spcAft>
              <a:buFont typeface="Arial" panose="020B0604020202020204" pitchFamily="34" charset="0"/>
              <a:buChar char="•"/>
            </a:pPr>
            <a:r>
              <a:rPr lang="en-US" sz="2400" dirty="0">
                <a:solidFill>
                  <a:srgbClr val="46624A"/>
                </a:solidFill>
                <a:latin typeface="UTM Avo" pitchFamily="18" charset="0"/>
              </a:rPr>
              <a:t>Kết hợp với 2 đơn vị vận chuyển </a:t>
            </a:r>
            <a:r>
              <a:rPr lang="en-US" sz="2400" dirty="0" err="1">
                <a:solidFill>
                  <a:srgbClr val="46624A"/>
                </a:solidFill>
                <a:latin typeface="UTM Avo" pitchFamily="18" charset="0"/>
              </a:rPr>
              <a:t>Giaohangtietkiem</a:t>
            </a:r>
            <a:r>
              <a:rPr lang="en-US" sz="2400" dirty="0">
                <a:solidFill>
                  <a:srgbClr val="46624A"/>
                </a:solidFill>
                <a:latin typeface="UTM Avo" pitchFamily="18" charset="0"/>
              </a:rPr>
              <a:t> và </a:t>
            </a:r>
            <a:r>
              <a:rPr lang="en-US" sz="2400" dirty="0" err="1">
                <a:solidFill>
                  <a:srgbClr val="46624A"/>
                </a:solidFill>
                <a:latin typeface="UTM Avo" pitchFamily="18" charset="0"/>
              </a:rPr>
              <a:t>Giaohangnhanh</a:t>
            </a:r>
            <a:endParaRPr lang="en-US" sz="2400" dirty="0">
              <a:solidFill>
                <a:srgbClr val="46624A"/>
              </a:solidFill>
              <a:latin typeface="UTM Avo" pitchFamily="18" charset="0"/>
            </a:endParaRPr>
          </a:p>
        </p:txBody>
      </p:sp>
      <p:pic>
        <p:nvPicPr>
          <p:cNvPr id="1026" name="Picture 2" descr="Dot-kich-tru-so-lam-viec-cua-face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394" y="1267392"/>
            <a:ext cx="1037748" cy="10377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ình ảnh có liên qu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0536" y="1268762"/>
            <a:ext cx="1125811" cy="103637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446983" y="1109142"/>
            <a:ext cx="1534119" cy="1534119"/>
            <a:chOff x="-4297266" y="1405350"/>
            <a:chExt cx="2434904" cy="2434904"/>
          </a:xfrm>
        </p:grpSpPr>
        <p:pic>
          <p:nvPicPr>
            <p:cNvPr id="16" name="Picture 15"/>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20523856">
              <a:off x="-4297266" y="1405350"/>
              <a:ext cx="2434904" cy="2434904"/>
            </a:xfrm>
            <a:prstGeom prst="rect">
              <a:avLst/>
            </a:prstGeom>
          </p:spPr>
        </p:pic>
        <p:sp>
          <p:nvSpPr>
            <p:cNvPr id="21" name="Freeform 20"/>
            <p:cNvSpPr/>
            <p:nvPr/>
          </p:nvSpPr>
          <p:spPr>
            <a:xfrm rot="18900000">
              <a:off x="-3902462" y="1497668"/>
              <a:ext cx="1711467" cy="1711467"/>
            </a:xfrm>
            <a:custGeom>
              <a:avLst/>
              <a:gdLst>
                <a:gd name="connsiteX0" fmla="*/ 665019 w 1512918"/>
                <a:gd name="connsiteY0" fmla="*/ 0 h 1512918"/>
                <a:gd name="connsiteX1" fmla="*/ 847899 w 1512918"/>
                <a:gd name="connsiteY1" fmla="*/ 0 h 1512918"/>
                <a:gd name="connsiteX2" fmla="*/ 847899 w 1512918"/>
                <a:gd name="connsiteY2" fmla="*/ 665020 h 1512918"/>
                <a:gd name="connsiteX3" fmla="*/ 1512918 w 1512918"/>
                <a:gd name="connsiteY3" fmla="*/ 665020 h 1512918"/>
                <a:gd name="connsiteX4" fmla="*/ 1512918 w 1512918"/>
                <a:gd name="connsiteY4" fmla="*/ 847900 h 1512918"/>
                <a:gd name="connsiteX5" fmla="*/ 847899 w 1512918"/>
                <a:gd name="connsiteY5" fmla="*/ 847900 h 1512918"/>
                <a:gd name="connsiteX6" fmla="*/ 847899 w 1512918"/>
                <a:gd name="connsiteY6" fmla="*/ 1512918 h 1512918"/>
                <a:gd name="connsiteX7" fmla="*/ 665019 w 1512918"/>
                <a:gd name="connsiteY7" fmla="*/ 1512918 h 1512918"/>
                <a:gd name="connsiteX8" fmla="*/ 665019 w 1512918"/>
                <a:gd name="connsiteY8" fmla="*/ 847900 h 1512918"/>
                <a:gd name="connsiteX9" fmla="*/ 0 w 1512918"/>
                <a:gd name="connsiteY9" fmla="*/ 847900 h 1512918"/>
                <a:gd name="connsiteX10" fmla="*/ 0 w 1512918"/>
                <a:gd name="connsiteY10" fmla="*/ 665020 h 1512918"/>
                <a:gd name="connsiteX11" fmla="*/ 665019 w 1512918"/>
                <a:gd name="connsiteY11" fmla="*/ 665020 h 1512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2918" h="1512918">
                  <a:moveTo>
                    <a:pt x="665019" y="0"/>
                  </a:moveTo>
                  <a:lnTo>
                    <a:pt x="847899" y="0"/>
                  </a:lnTo>
                  <a:lnTo>
                    <a:pt x="847899" y="665020"/>
                  </a:lnTo>
                  <a:lnTo>
                    <a:pt x="1512918" y="665020"/>
                  </a:lnTo>
                  <a:lnTo>
                    <a:pt x="1512918" y="847900"/>
                  </a:lnTo>
                  <a:lnTo>
                    <a:pt x="847899" y="847900"/>
                  </a:lnTo>
                  <a:lnTo>
                    <a:pt x="847899" y="1512918"/>
                  </a:lnTo>
                  <a:lnTo>
                    <a:pt x="665019" y="1512918"/>
                  </a:lnTo>
                  <a:lnTo>
                    <a:pt x="665019" y="847900"/>
                  </a:lnTo>
                  <a:lnTo>
                    <a:pt x="0" y="847900"/>
                  </a:lnTo>
                  <a:lnTo>
                    <a:pt x="0" y="665020"/>
                  </a:lnTo>
                  <a:lnTo>
                    <a:pt x="665019" y="66502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6270" y="1126493"/>
            <a:ext cx="1557501" cy="1557501"/>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09232" y="665214"/>
            <a:ext cx="1953120" cy="1953120"/>
          </a:xfrm>
          <a:prstGeom prst="rect">
            <a:avLst/>
          </a:prstGeom>
        </p:spPr>
      </p:pic>
      <p:grpSp>
        <p:nvGrpSpPr>
          <p:cNvPr id="26" name="Group 25"/>
          <p:cNvGrpSpPr/>
          <p:nvPr/>
        </p:nvGrpSpPr>
        <p:grpSpPr>
          <a:xfrm>
            <a:off x="-4360661" y="3600937"/>
            <a:ext cx="2627123" cy="1066292"/>
            <a:chOff x="-1638437" y="-384798"/>
            <a:chExt cx="2627123" cy="1066292"/>
          </a:xfrm>
        </p:grpSpPr>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30203" t="31197" r="30993" b="31443"/>
            <a:stretch/>
          </p:blipFill>
          <p:spPr>
            <a:xfrm>
              <a:off x="-1638437" y="-384798"/>
              <a:ext cx="1107526" cy="1066292"/>
            </a:xfrm>
            <a:prstGeom prst="rect">
              <a:avLst/>
            </a:prstGeom>
          </p:spPr>
        </p:pic>
        <p:pic>
          <p:nvPicPr>
            <p:cNvPr id="1032" name="Picture 8" descr="Không có mô tả ản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209" y="-384798"/>
              <a:ext cx="1036895" cy="103689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453811">
              <a:off x="-603993" y="-257738"/>
              <a:ext cx="606356" cy="607593"/>
            </a:xfrm>
            <a:prstGeom prst="rect">
              <a:avLst/>
            </a:prstGeom>
          </p:spPr>
        </p:pic>
        <p:sp>
          <p:nvSpPr>
            <p:cNvPr id="24" name="Freeform 23"/>
            <p:cNvSpPr/>
            <p:nvPr/>
          </p:nvSpPr>
          <p:spPr>
            <a:xfrm>
              <a:off x="-718990" y="80562"/>
              <a:ext cx="154485" cy="258018"/>
            </a:xfrm>
            <a:custGeom>
              <a:avLst/>
              <a:gdLst>
                <a:gd name="connsiteX0" fmla="*/ 147490 w 154074"/>
                <a:gd name="connsiteY0" fmla="*/ 718 h 258018"/>
                <a:gd name="connsiteX1" fmla="*/ 114470 w 154074"/>
                <a:gd name="connsiteY1" fmla="*/ 8338 h 258018"/>
                <a:gd name="connsiteX2" fmla="*/ 104310 w 154074"/>
                <a:gd name="connsiteY2" fmla="*/ 13418 h 258018"/>
                <a:gd name="connsiteX3" fmla="*/ 96690 w 154074"/>
                <a:gd name="connsiteY3" fmla="*/ 18498 h 258018"/>
                <a:gd name="connsiteX4" fmla="*/ 89070 w 154074"/>
                <a:gd name="connsiteY4" fmla="*/ 21038 h 258018"/>
                <a:gd name="connsiteX5" fmla="*/ 71290 w 154074"/>
                <a:gd name="connsiteY5" fmla="*/ 31198 h 258018"/>
                <a:gd name="connsiteX6" fmla="*/ 61130 w 154074"/>
                <a:gd name="connsiteY6" fmla="*/ 36278 h 258018"/>
                <a:gd name="connsiteX7" fmla="*/ 43350 w 154074"/>
                <a:gd name="connsiteY7" fmla="*/ 48978 h 258018"/>
                <a:gd name="connsiteX8" fmla="*/ 35730 w 154074"/>
                <a:gd name="connsiteY8" fmla="*/ 51518 h 258018"/>
                <a:gd name="connsiteX9" fmla="*/ 28110 w 154074"/>
                <a:gd name="connsiteY9" fmla="*/ 59138 h 258018"/>
                <a:gd name="connsiteX10" fmla="*/ 20490 w 154074"/>
                <a:gd name="connsiteY10" fmla="*/ 64218 h 258018"/>
                <a:gd name="connsiteX11" fmla="*/ 30650 w 154074"/>
                <a:gd name="connsiteY11" fmla="*/ 257258 h 258018"/>
                <a:gd name="connsiteX12" fmla="*/ 152570 w 154074"/>
                <a:gd name="connsiteY12" fmla="*/ 254718 h 258018"/>
                <a:gd name="connsiteX13" fmla="*/ 147490 w 154074"/>
                <a:gd name="connsiteY13" fmla="*/ 239478 h 258018"/>
                <a:gd name="connsiteX14" fmla="*/ 142410 w 154074"/>
                <a:gd name="connsiteY14" fmla="*/ 173438 h 258018"/>
                <a:gd name="connsiteX15" fmla="*/ 139870 w 154074"/>
                <a:gd name="connsiteY15" fmla="*/ 153118 h 258018"/>
                <a:gd name="connsiteX16" fmla="*/ 142410 w 154074"/>
                <a:gd name="connsiteY16" fmla="*/ 48978 h 258018"/>
                <a:gd name="connsiteX17" fmla="*/ 147490 w 154074"/>
                <a:gd name="connsiteY17" fmla="*/ 23578 h 258018"/>
                <a:gd name="connsiteX18" fmla="*/ 147490 w 154074"/>
                <a:gd name="connsiteY18" fmla="*/ 718 h 258018"/>
                <a:gd name="connsiteX0" fmla="*/ 147490 w 167149"/>
                <a:gd name="connsiteY0" fmla="*/ 718 h 258018"/>
                <a:gd name="connsiteX1" fmla="*/ 114470 w 167149"/>
                <a:gd name="connsiteY1" fmla="*/ 8338 h 258018"/>
                <a:gd name="connsiteX2" fmla="*/ 104310 w 167149"/>
                <a:gd name="connsiteY2" fmla="*/ 13418 h 258018"/>
                <a:gd name="connsiteX3" fmla="*/ 96690 w 167149"/>
                <a:gd name="connsiteY3" fmla="*/ 18498 h 258018"/>
                <a:gd name="connsiteX4" fmla="*/ 89070 w 167149"/>
                <a:gd name="connsiteY4" fmla="*/ 21038 h 258018"/>
                <a:gd name="connsiteX5" fmla="*/ 71290 w 167149"/>
                <a:gd name="connsiteY5" fmla="*/ 31198 h 258018"/>
                <a:gd name="connsiteX6" fmla="*/ 61130 w 167149"/>
                <a:gd name="connsiteY6" fmla="*/ 36278 h 258018"/>
                <a:gd name="connsiteX7" fmla="*/ 43350 w 167149"/>
                <a:gd name="connsiteY7" fmla="*/ 48978 h 258018"/>
                <a:gd name="connsiteX8" fmla="*/ 35730 w 167149"/>
                <a:gd name="connsiteY8" fmla="*/ 51518 h 258018"/>
                <a:gd name="connsiteX9" fmla="*/ 28110 w 167149"/>
                <a:gd name="connsiteY9" fmla="*/ 59138 h 258018"/>
                <a:gd name="connsiteX10" fmla="*/ 20490 w 167149"/>
                <a:gd name="connsiteY10" fmla="*/ 64218 h 258018"/>
                <a:gd name="connsiteX11" fmla="*/ 30650 w 167149"/>
                <a:gd name="connsiteY11" fmla="*/ 257258 h 258018"/>
                <a:gd name="connsiteX12" fmla="*/ 152570 w 167149"/>
                <a:gd name="connsiteY12" fmla="*/ 254718 h 258018"/>
                <a:gd name="connsiteX13" fmla="*/ 147490 w 167149"/>
                <a:gd name="connsiteY13" fmla="*/ 239478 h 258018"/>
                <a:gd name="connsiteX14" fmla="*/ 142410 w 167149"/>
                <a:gd name="connsiteY14" fmla="*/ 173438 h 258018"/>
                <a:gd name="connsiteX15" fmla="*/ 167149 w 167149"/>
                <a:gd name="connsiteY15" fmla="*/ 147403 h 258018"/>
                <a:gd name="connsiteX16" fmla="*/ 142410 w 167149"/>
                <a:gd name="connsiteY16" fmla="*/ 48978 h 258018"/>
                <a:gd name="connsiteX17" fmla="*/ 147490 w 167149"/>
                <a:gd name="connsiteY17" fmla="*/ 23578 h 258018"/>
                <a:gd name="connsiteX18" fmla="*/ 147490 w 167149"/>
                <a:gd name="connsiteY18" fmla="*/ 718 h 258018"/>
                <a:gd name="connsiteX0" fmla="*/ 147490 w 170173"/>
                <a:gd name="connsiteY0" fmla="*/ 718 h 258018"/>
                <a:gd name="connsiteX1" fmla="*/ 114470 w 170173"/>
                <a:gd name="connsiteY1" fmla="*/ 8338 h 258018"/>
                <a:gd name="connsiteX2" fmla="*/ 104310 w 170173"/>
                <a:gd name="connsiteY2" fmla="*/ 13418 h 258018"/>
                <a:gd name="connsiteX3" fmla="*/ 96690 w 170173"/>
                <a:gd name="connsiteY3" fmla="*/ 18498 h 258018"/>
                <a:gd name="connsiteX4" fmla="*/ 89070 w 170173"/>
                <a:gd name="connsiteY4" fmla="*/ 21038 h 258018"/>
                <a:gd name="connsiteX5" fmla="*/ 71290 w 170173"/>
                <a:gd name="connsiteY5" fmla="*/ 31198 h 258018"/>
                <a:gd name="connsiteX6" fmla="*/ 61130 w 170173"/>
                <a:gd name="connsiteY6" fmla="*/ 36278 h 258018"/>
                <a:gd name="connsiteX7" fmla="*/ 43350 w 170173"/>
                <a:gd name="connsiteY7" fmla="*/ 48978 h 258018"/>
                <a:gd name="connsiteX8" fmla="*/ 35730 w 170173"/>
                <a:gd name="connsiteY8" fmla="*/ 51518 h 258018"/>
                <a:gd name="connsiteX9" fmla="*/ 28110 w 170173"/>
                <a:gd name="connsiteY9" fmla="*/ 59138 h 258018"/>
                <a:gd name="connsiteX10" fmla="*/ 20490 w 170173"/>
                <a:gd name="connsiteY10" fmla="*/ 64218 h 258018"/>
                <a:gd name="connsiteX11" fmla="*/ 30650 w 170173"/>
                <a:gd name="connsiteY11" fmla="*/ 257258 h 258018"/>
                <a:gd name="connsiteX12" fmla="*/ 152570 w 170173"/>
                <a:gd name="connsiteY12" fmla="*/ 254718 h 258018"/>
                <a:gd name="connsiteX13" fmla="*/ 147490 w 170173"/>
                <a:gd name="connsiteY13" fmla="*/ 239478 h 258018"/>
                <a:gd name="connsiteX14" fmla="*/ 167592 w 170173"/>
                <a:gd name="connsiteY14" fmla="*/ 209633 h 258018"/>
                <a:gd name="connsiteX15" fmla="*/ 167149 w 170173"/>
                <a:gd name="connsiteY15" fmla="*/ 147403 h 258018"/>
                <a:gd name="connsiteX16" fmla="*/ 142410 w 170173"/>
                <a:gd name="connsiteY16" fmla="*/ 48978 h 258018"/>
                <a:gd name="connsiteX17" fmla="*/ 147490 w 170173"/>
                <a:gd name="connsiteY17" fmla="*/ 23578 h 258018"/>
                <a:gd name="connsiteX18" fmla="*/ 147490 w 170173"/>
                <a:gd name="connsiteY18" fmla="*/ 718 h 25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173" h="258018">
                  <a:moveTo>
                    <a:pt x="147490" y="718"/>
                  </a:moveTo>
                  <a:cubicBezTo>
                    <a:pt x="141987" y="-1822"/>
                    <a:pt x="125627" y="2759"/>
                    <a:pt x="114470" y="8338"/>
                  </a:cubicBezTo>
                  <a:cubicBezTo>
                    <a:pt x="111083" y="10031"/>
                    <a:pt x="107598" y="11539"/>
                    <a:pt x="104310" y="13418"/>
                  </a:cubicBezTo>
                  <a:cubicBezTo>
                    <a:pt x="101660" y="14933"/>
                    <a:pt x="99420" y="17133"/>
                    <a:pt x="96690" y="18498"/>
                  </a:cubicBezTo>
                  <a:cubicBezTo>
                    <a:pt x="94295" y="19695"/>
                    <a:pt x="91531" y="19983"/>
                    <a:pt x="89070" y="21038"/>
                  </a:cubicBezTo>
                  <a:cubicBezTo>
                    <a:pt x="73719" y="27617"/>
                    <a:pt x="84045" y="23910"/>
                    <a:pt x="71290" y="31198"/>
                  </a:cubicBezTo>
                  <a:cubicBezTo>
                    <a:pt x="68002" y="33077"/>
                    <a:pt x="64341" y="34271"/>
                    <a:pt x="61130" y="36278"/>
                  </a:cubicBezTo>
                  <a:cubicBezTo>
                    <a:pt x="56528" y="39154"/>
                    <a:pt x="48723" y="46291"/>
                    <a:pt x="43350" y="48978"/>
                  </a:cubicBezTo>
                  <a:cubicBezTo>
                    <a:pt x="40955" y="50175"/>
                    <a:pt x="38270" y="50671"/>
                    <a:pt x="35730" y="51518"/>
                  </a:cubicBezTo>
                  <a:cubicBezTo>
                    <a:pt x="33190" y="54058"/>
                    <a:pt x="30870" y="56838"/>
                    <a:pt x="28110" y="59138"/>
                  </a:cubicBezTo>
                  <a:cubicBezTo>
                    <a:pt x="25765" y="61092"/>
                    <a:pt x="20570" y="61166"/>
                    <a:pt x="20490" y="64218"/>
                  </a:cubicBezTo>
                  <a:cubicBezTo>
                    <a:pt x="15595" y="250246"/>
                    <a:pt x="-28741" y="217664"/>
                    <a:pt x="30650" y="257258"/>
                  </a:cubicBezTo>
                  <a:cubicBezTo>
                    <a:pt x="71290" y="256411"/>
                    <a:pt x="112384" y="260833"/>
                    <a:pt x="152570" y="254718"/>
                  </a:cubicBezTo>
                  <a:cubicBezTo>
                    <a:pt x="157864" y="253912"/>
                    <a:pt x="144986" y="246992"/>
                    <a:pt x="147490" y="239478"/>
                  </a:cubicBezTo>
                  <a:cubicBezTo>
                    <a:pt x="149994" y="231964"/>
                    <a:pt x="164316" y="224979"/>
                    <a:pt x="167592" y="209633"/>
                  </a:cubicBezTo>
                  <a:cubicBezTo>
                    <a:pt x="170869" y="194287"/>
                    <a:pt x="171346" y="174179"/>
                    <a:pt x="167149" y="147403"/>
                  </a:cubicBezTo>
                  <a:cubicBezTo>
                    <a:pt x="162952" y="120627"/>
                    <a:pt x="140934" y="83670"/>
                    <a:pt x="142410" y="48978"/>
                  </a:cubicBezTo>
                  <a:cubicBezTo>
                    <a:pt x="143049" y="33965"/>
                    <a:pt x="145379" y="36246"/>
                    <a:pt x="147490" y="23578"/>
                  </a:cubicBezTo>
                  <a:cubicBezTo>
                    <a:pt x="147768" y="21908"/>
                    <a:pt x="152993" y="3258"/>
                    <a:pt x="147490" y="718"/>
                  </a:cubicBezTo>
                  <a:close/>
                </a:path>
              </a:pathLst>
            </a:custGeom>
            <a:solidFill>
              <a:srgbClr val="0D8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8209" y="-69845"/>
              <a:ext cx="73939" cy="214625"/>
            </a:xfrm>
            <a:custGeom>
              <a:avLst/>
              <a:gdLst>
                <a:gd name="connsiteX0" fmla="*/ 0 w 235864"/>
                <a:gd name="connsiteY0" fmla="*/ 0 h 319400"/>
                <a:gd name="connsiteX1" fmla="*/ 235864 w 235864"/>
                <a:gd name="connsiteY1" fmla="*/ 0 h 319400"/>
                <a:gd name="connsiteX2" fmla="*/ 235864 w 235864"/>
                <a:gd name="connsiteY2" fmla="*/ 319400 h 319400"/>
                <a:gd name="connsiteX3" fmla="*/ 0 w 235864"/>
                <a:gd name="connsiteY3" fmla="*/ 319400 h 319400"/>
                <a:gd name="connsiteX4" fmla="*/ 0 w 235864"/>
                <a:gd name="connsiteY4" fmla="*/ 0 h 319400"/>
                <a:gd name="connsiteX0" fmla="*/ 0 w 235864"/>
                <a:gd name="connsiteY0" fmla="*/ 0 h 319400"/>
                <a:gd name="connsiteX1" fmla="*/ 112039 w 235864"/>
                <a:gd name="connsiteY1" fmla="*/ 26670 h 319400"/>
                <a:gd name="connsiteX2" fmla="*/ 235864 w 235864"/>
                <a:gd name="connsiteY2" fmla="*/ 319400 h 319400"/>
                <a:gd name="connsiteX3" fmla="*/ 0 w 235864"/>
                <a:gd name="connsiteY3" fmla="*/ 319400 h 319400"/>
                <a:gd name="connsiteX4" fmla="*/ 0 w 235864"/>
                <a:gd name="connsiteY4" fmla="*/ 0 h 319400"/>
                <a:gd name="connsiteX0" fmla="*/ 0 w 112039"/>
                <a:gd name="connsiteY0" fmla="*/ 0 h 338450"/>
                <a:gd name="connsiteX1" fmla="*/ 112039 w 112039"/>
                <a:gd name="connsiteY1" fmla="*/ 26670 h 338450"/>
                <a:gd name="connsiteX2" fmla="*/ 73939 w 112039"/>
                <a:gd name="connsiteY2" fmla="*/ 338450 h 338450"/>
                <a:gd name="connsiteX3" fmla="*/ 0 w 112039"/>
                <a:gd name="connsiteY3" fmla="*/ 319400 h 338450"/>
                <a:gd name="connsiteX4" fmla="*/ 0 w 112039"/>
                <a:gd name="connsiteY4" fmla="*/ 0 h 338450"/>
                <a:gd name="connsiteX0" fmla="*/ 0 w 112039"/>
                <a:gd name="connsiteY0" fmla="*/ 0 h 338450"/>
                <a:gd name="connsiteX1" fmla="*/ 112039 w 112039"/>
                <a:gd name="connsiteY1" fmla="*/ 26670 h 338450"/>
                <a:gd name="connsiteX2" fmla="*/ 73939 w 112039"/>
                <a:gd name="connsiteY2" fmla="*/ 338450 h 338450"/>
                <a:gd name="connsiteX3" fmla="*/ 0 w 112039"/>
                <a:gd name="connsiteY3" fmla="*/ 319400 h 338450"/>
                <a:gd name="connsiteX4" fmla="*/ 0 w 112039"/>
                <a:gd name="connsiteY4" fmla="*/ 0 h 338450"/>
                <a:gd name="connsiteX0" fmla="*/ 49530 w 112039"/>
                <a:gd name="connsiteY0" fmla="*/ 112395 h 311780"/>
                <a:gd name="connsiteX1" fmla="*/ 112039 w 112039"/>
                <a:gd name="connsiteY1" fmla="*/ 0 h 311780"/>
                <a:gd name="connsiteX2" fmla="*/ 73939 w 112039"/>
                <a:gd name="connsiteY2" fmla="*/ 311780 h 311780"/>
                <a:gd name="connsiteX3" fmla="*/ 0 w 112039"/>
                <a:gd name="connsiteY3" fmla="*/ 292730 h 311780"/>
                <a:gd name="connsiteX4" fmla="*/ 49530 w 112039"/>
                <a:gd name="connsiteY4" fmla="*/ 112395 h 311780"/>
                <a:gd name="connsiteX0" fmla="*/ 3810 w 112039"/>
                <a:gd name="connsiteY0" fmla="*/ 97155 h 311780"/>
                <a:gd name="connsiteX1" fmla="*/ 112039 w 112039"/>
                <a:gd name="connsiteY1" fmla="*/ 0 h 311780"/>
                <a:gd name="connsiteX2" fmla="*/ 73939 w 112039"/>
                <a:gd name="connsiteY2" fmla="*/ 311780 h 311780"/>
                <a:gd name="connsiteX3" fmla="*/ 0 w 112039"/>
                <a:gd name="connsiteY3" fmla="*/ 292730 h 311780"/>
                <a:gd name="connsiteX4" fmla="*/ 3810 w 112039"/>
                <a:gd name="connsiteY4" fmla="*/ 97155 h 311780"/>
                <a:gd name="connsiteX0" fmla="*/ 3810 w 73939"/>
                <a:gd name="connsiteY0" fmla="*/ 0 h 214625"/>
                <a:gd name="connsiteX1" fmla="*/ 72034 w 73939"/>
                <a:gd name="connsiteY1" fmla="*/ 34290 h 214625"/>
                <a:gd name="connsiteX2" fmla="*/ 73939 w 73939"/>
                <a:gd name="connsiteY2" fmla="*/ 214625 h 214625"/>
                <a:gd name="connsiteX3" fmla="*/ 0 w 73939"/>
                <a:gd name="connsiteY3" fmla="*/ 195575 h 214625"/>
                <a:gd name="connsiteX4" fmla="*/ 3810 w 73939"/>
                <a:gd name="connsiteY4" fmla="*/ 0 h 21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39" h="214625">
                  <a:moveTo>
                    <a:pt x="3810" y="0"/>
                  </a:moveTo>
                  <a:lnTo>
                    <a:pt x="72034" y="34290"/>
                  </a:lnTo>
                  <a:cubicBezTo>
                    <a:pt x="59334" y="138217"/>
                    <a:pt x="52349" y="24973"/>
                    <a:pt x="73939" y="214625"/>
                  </a:cubicBezTo>
                  <a:lnTo>
                    <a:pt x="0" y="195575"/>
                  </a:lnTo>
                  <a:lnTo>
                    <a:pt x="3810" y="0"/>
                  </a:lnTo>
                  <a:close/>
                </a:path>
              </a:pathLst>
            </a:custGeom>
            <a:solidFill>
              <a:srgbClr val="145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839954" y="2444896"/>
            <a:ext cx="3111843" cy="3319299"/>
            <a:chOff x="4540078" y="1906510"/>
            <a:chExt cx="3111843" cy="3319299"/>
          </a:xfrm>
        </p:grpSpPr>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40078" y="1906510"/>
              <a:ext cx="3111843" cy="3319299"/>
            </a:xfrm>
            <a:prstGeom prst="rect">
              <a:avLst/>
            </a:prstGeom>
          </p:spPr>
        </p:pic>
        <p:sp>
          <p:nvSpPr>
            <p:cNvPr id="8" name="Freeform 7"/>
            <p:cNvSpPr/>
            <p:nvPr/>
          </p:nvSpPr>
          <p:spPr>
            <a:xfrm>
              <a:off x="5868391" y="3499104"/>
              <a:ext cx="373943" cy="408432"/>
            </a:xfrm>
            <a:custGeom>
              <a:avLst/>
              <a:gdLst>
                <a:gd name="connsiteX0" fmla="*/ 282473 w 373943"/>
                <a:gd name="connsiteY0" fmla="*/ 109728 h 408432"/>
                <a:gd name="connsiteX1" fmla="*/ 251993 w 373943"/>
                <a:gd name="connsiteY1" fmla="*/ 97536 h 408432"/>
                <a:gd name="connsiteX2" fmla="*/ 245897 w 373943"/>
                <a:gd name="connsiteY2" fmla="*/ 79248 h 408432"/>
                <a:gd name="connsiteX3" fmla="*/ 227609 w 373943"/>
                <a:gd name="connsiteY3" fmla="*/ 67056 h 408432"/>
                <a:gd name="connsiteX4" fmla="*/ 166649 w 373943"/>
                <a:gd name="connsiteY4" fmla="*/ 12192 h 408432"/>
                <a:gd name="connsiteX5" fmla="*/ 111785 w 373943"/>
                <a:gd name="connsiteY5" fmla="*/ 0 h 408432"/>
                <a:gd name="connsiteX6" fmla="*/ 20345 w 373943"/>
                <a:gd name="connsiteY6" fmla="*/ 6096 h 408432"/>
                <a:gd name="connsiteX7" fmla="*/ 2057 w 373943"/>
                <a:gd name="connsiteY7" fmla="*/ 24384 h 408432"/>
                <a:gd name="connsiteX8" fmla="*/ 8153 w 373943"/>
                <a:gd name="connsiteY8" fmla="*/ 268224 h 408432"/>
                <a:gd name="connsiteX9" fmla="*/ 32537 w 373943"/>
                <a:gd name="connsiteY9" fmla="*/ 304800 h 408432"/>
                <a:gd name="connsiteX10" fmla="*/ 50825 w 373943"/>
                <a:gd name="connsiteY10" fmla="*/ 341376 h 408432"/>
                <a:gd name="connsiteX11" fmla="*/ 123977 w 373943"/>
                <a:gd name="connsiteY11" fmla="*/ 377952 h 408432"/>
                <a:gd name="connsiteX12" fmla="*/ 142265 w 373943"/>
                <a:gd name="connsiteY12" fmla="*/ 384048 h 408432"/>
                <a:gd name="connsiteX13" fmla="*/ 184937 w 373943"/>
                <a:gd name="connsiteY13" fmla="*/ 390144 h 408432"/>
                <a:gd name="connsiteX14" fmla="*/ 245897 w 373943"/>
                <a:gd name="connsiteY14" fmla="*/ 396240 h 408432"/>
                <a:gd name="connsiteX15" fmla="*/ 294665 w 373943"/>
                <a:gd name="connsiteY15" fmla="*/ 408432 h 408432"/>
                <a:gd name="connsiteX16" fmla="*/ 367817 w 373943"/>
                <a:gd name="connsiteY16" fmla="*/ 402336 h 408432"/>
                <a:gd name="connsiteX17" fmla="*/ 373913 w 373943"/>
                <a:gd name="connsiteY17" fmla="*/ 384048 h 408432"/>
                <a:gd name="connsiteX18" fmla="*/ 367817 w 373943"/>
                <a:gd name="connsiteY18" fmla="*/ 268224 h 408432"/>
                <a:gd name="connsiteX19" fmla="*/ 349529 w 373943"/>
                <a:gd name="connsiteY19" fmla="*/ 249936 h 408432"/>
                <a:gd name="connsiteX20" fmla="*/ 319049 w 373943"/>
                <a:gd name="connsiteY20" fmla="*/ 219456 h 408432"/>
                <a:gd name="connsiteX21" fmla="*/ 300761 w 373943"/>
                <a:gd name="connsiteY21" fmla="*/ 182880 h 408432"/>
                <a:gd name="connsiteX22" fmla="*/ 282473 w 373943"/>
                <a:gd name="connsiteY22" fmla="*/ 170688 h 408432"/>
                <a:gd name="connsiteX23" fmla="*/ 270281 w 373943"/>
                <a:gd name="connsiteY23" fmla="*/ 152400 h 408432"/>
                <a:gd name="connsiteX24" fmla="*/ 251993 w 373943"/>
                <a:gd name="connsiteY24" fmla="*/ 140208 h 408432"/>
                <a:gd name="connsiteX25" fmla="*/ 282473 w 373943"/>
                <a:gd name="connsiteY25" fmla="*/ 109728 h 40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73943" h="408432">
                  <a:moveTo>
                    <a:pt x="282473" y="109728"/>
                  </a:moveTo>
                  <a:cubicBezTo>
                    <a:pt x="282473" y="102616"/>
                    <a:pt x="260399" y="104541"/>
                    <a:pt x="251993" y="97536"/>
                  </a:cubicBezTo>
                  <a:cubicBezTo>
                    <a:pt x="247057" y="93422"/>
                    <a:pt x="249911" y="84266"/>
                    <a:pt x="245897" y="79248"/>
                  </a:cubicBezTo>
                  <a:cubicBezTo>
                    <a:pt x="241320" y="73527"/>
                    <a:pt x="233085" y="71923"/>
                    <a:pt x="227609" y="67056"/>
                  </a:cubicBezTo>
                  <a:cubicBezTo>
                    <a:pt x="204977" y="46939"/>
                    <a:pt x="192377" y="26894"/>
                    <a:pt x="166649" y="12192"/>
                  </a:cubicBezTo>
                  <a:cubicBezTo>
                    <a:pt x="154290" y="5130"/>
                    <a:pt x="120739" y="1492"/>
                    <a:pt x="111785" y="0"/>
                  </a:cubicBezTo>
                  <a:cubicBezTo>
                    <a:pt x="81305" y="2032"/>
                    <a:pt x="50165" y="-531"/>
                    <a:pt x="20345" y="6096"/>
                  </a:cubicBezTo>
                  <a:cubicBezTo>
                    <a:pt x="11929" y="7966"/>
                    <a:pt x="2458" y="15772"/>
                    <a:pt x="2057" y="24384"/>
                  </a:cubicBezTo>
                  <a:cubicBezTo>
                    <a:pt x="-1721" y="105602"/>
                    <a:pt x="-633" y="187395"/>
                    <a:pt x="8153" y="268224"/>
                  </a:cubicBezTo>
                  <a:cubicBezTo>
                    <a:pt x="9736" y="282791"/>
                    <a:pt x="27903" y="290899"/>
                    <a:pt x="32537" y="304800"/>
                  </a:cubicBezTo>
                  <a:cubicBezTo>
                    <a:pt x="36885" y="317845"/>
                    <a:pt x="39703" y="331644"/>
                    <a:pt x="50825" y="341376"/>
                  </a:cubicBezTo>
                  <a:cubicBezTo>
                    <a:pt x="79914" y="366829"/>
                    <a:pt x="89445" y="366441"/>
                    <a:pt x="123977" y="377952"/>
                  </a:cubicBezTo>
                  <a:cubicBezTo>
                    <a:pt x="130073" y="379984"/>
                    <a:pt x="135904" y="383139"/>
                    <a:pt x="142265" y="384048"/>
                  </a:cubicBezTo>
                  <a:cubicBezTo>
                    <a:pt x="156489" y="386080"/>
                    <a:pt x="170667" y="388465"/>
                    <a:pt x="184937" y="390144"/>
                  </a:cubicBezTo>
                  <a:cubicBezTo>
                    <a:pt x="205218" y="392530"/>
                    <a:pt x="225655" y="393541"/>
                    <a:pt x="245897" y="396240"/>
                  </a:cubicBezTo>
                  <a:cubicBezTo>
                    <a:pt x="270418" y="399509"/>
                    <a:pt x="274151" y="401594"/>
                    <a:pt x="294665" y="408432"/>
                  </a:cubicBezTo>
                  <a:cubicBezTo>
                    <a:pt x="319049" y="406400"/>
                    <a:pt x="344431" y="409532"/>
                    <a:pt x="367817" y="402336"/>
                  </a:cubicBezTo>
                  <a:cubicBezTo>
                    <a:pt x="373959" y="400446"/>
                    <a:pt x="373913" y="390474"/>
                    <a:pt x="373913" y="384048"/>
                  </a:cubicBezTo>
                  <a:cubicBezTo>
                    <a:pt x="373913" y="345387"/>
                    <a:pt x="374733" y="306262"/>
                    <a:pt x="367817" y="268224"/>
                  </a:cubicBezTo>
                  <a:cubicBezTo>
                    <a:pt x="366275" y="259742"/>
                    <a:pt x="355048" y="256559"/>
                    <a:pt x="349529" y="249936"/>
                  </a:cubicBezTo>
                  <a:cubicBezTo>
                    <a:pt x="324129" y="219456"/>
                    <a:pt x="352577" y="241808"/>
                    <a:pt x="319049" y="219456"/>
                  </a:cubicBezTo>
                  <a:cubicBezTo>
                    <a:pt x="314091" y="204582"/>
                    <a:pt x="312578" y="194697"/>
                    <a:pt x="300761" y="182880"/>
                  </a:cubicBezTo>
                  <a:cubicBezTo>
                    <a:pt x="295580" y="177699"/>
                    <a:pt x="288569" y="174752"/>
                    <a:pt x="282473" y="170688"/>
                  </a:cubicBezTo>
                  <a:cubicBezTo>
                    <a:pt x="278409" y="164592"/>
                    <a:pt x="275462" y="157581"/>
                    <a:pt x="270281" y="152400"/>
                  </a:cubicBezTo>
                  <a:cubicBezTo>
                    <a:pt x="265100" y="147219"/>
                    <a:pt x="256570" y="145929"/>
                    <a:pt x="251993" y="140208"/>
                  </a:cubicBezTo>
                  <a:cubicBezTo>
                    <a:pt x="247979" y="135190"/>
                    <a:pt x="282473" y="116840"/>
                    <a:pt x="282473" y="10972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7736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par>
                          <p:cTn id="17" fill="hold">
                            <p:stCondLst>
                              <p:cond delay="500"/>
                            </p:stCondLst>
                            <p:childTnLst>
                              <p:par>
                                <p:cTn id="18" presetID="42" presetClass="path" presetSubtype="0" accel="100000" fill="hold" nodeType="afterEffect">
                                  <p:stCondLst>
                                    <p:cond delay="0"/>
                                  </p:stCondLst>
                                  <p:childTnLst>
                                    <p:animMotion origin="layout" path="M 4.16667E-6 3.33333E-6 L 0.04609 0.29467 " pathEditMode="relative" rAng="0" ptsTypes="AA">
                                      <p:cBhvr>
                                        <p:cTn id="19" dur="750" fill="hold"/>
                                        <p:tgtEl>
                                          <p:spTgt spid="1026"/>
                                        </p:tgtEl>
                                        <p:attrNameLst>
                                          <p:attrName>ppt_x</p:attrName>
                                          <p:attrName>ppt_y</p:attrName>
                                        </p:attrNameLst>
                                      </p:cBhvr>
                                      <p:rCtr x="2305" y="14722"/>
                                    </p:animMotion>
                                  </p:childTnLst>
                                </p:cTn>
                              </p:par>
                              <p:par>
                                <p:cTn id="20" presetID="42" presetClass="path" presetSubtype="0" accel="100000" fill="hold" nodeType="withEffect">
                                  <p:stCondLst>
                                    <p:cond delay="0"/>
                                  </p:stCondLst>
                                  <p:childTnLst>
                                    <p:animMotion origin="layout" path="M 4.375E-6 3.33333E-6 L -0.05756 0.29467 " pathEditMode="relative" rAng="0" ptsTypes="AA">
                                      <p:cBhvr>
                                        <p:cTn id="21" dur="800" fill="hold"/>
                                        <p:tgtEl>
                                          <p:spTgt spid="1028"/>
                                        </p:tgtEl>
                                        <p:attrNameLst>
                                          <p:attrName>ppt_x</p:attrName>
                                          <p:attrName>ppt_y</p:attrName>
                                        </p:attrNameLst>
                                      </p:cBhvr>
                                      <p:rCtr x="-2878" y="14722"/>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fade">
                                      <p:cBhvr>
                                        <p:cTn id="26" dur="500"/>
                                        <p:tgtEl>
                                          <p:spTgt spid="7">
                                            <p:txEl>
                                              <p:pRg st="1" end="1"/>
                                            </p:txEl>
                                          </p:spTgt>
                                        </p:tgtEl>
                                      </p:cBhvr>
                                    </p:animEffect>
                                  </p:childTnLst>
                                </p:cTn>
                              </p:par>
                              <p:par>
                                <p:cTn id="27" presetID="10" presetClass="entr" presetSubtype="0" fill="hold" nodeType="withEffect">
                                  <p:stCondLst>
                                    <p:cond delay="25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750"/>
                            </p:stCondLst>
                            <p:childTnLst>
                              <p:par>
                                <p:cTn id="31" presetID="42" presetClass="path" presetSubtype="0" accel="100000" fill="hold" nodeType="afterEffect">
                                  <p:stCondLst>
                                    <p:cond delay="0"/>
                                  </p:stCondLst>
                                  <p:childTnLst>
                                    <p:animMotion origin="layout" path="M -4.16667E-7 -1.11111E-6 L 0.00742 0.31505 " pathEditMode="relative" rAng="0" ptsTypes="AA">
                                      <p:cBhvr>
                                        <p:cTn id="32" dur="750" fill="hold"/>
                                        <p:tgtEl>
                                          <p:spTgt spid="17"/>
                                        </p:tgtEl>
                                        <p:attrNameLst>
                                          <p:attrName>ppt_x</p:attrName>
                                          <p:attrName>ppt_y</p:attrName>
                                        </p:attrNameLst>
                                      </p:cBhvr>
                                      <p:rCtr x="365" y="15741"/>
                                    </p:animMotion>
                                  </p:childTnLst>
                                </p:cTn>
                              </p:par>
                            </p:childTnLst>
                          </p:cTn>
                        </p:par>
                        <p:par>
                          <p:cTn id="33" fill="hold">
                            <p:stCondLst>
                              <p:cond delay="1500"/>
                            </p:stCondLst>
                            <p:childTnLst>
                              <p:par>
                                <p:cTn id="34" presetID="42"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anim calcmode="lin" valueType="num">
                                      <p:cBhvr>
                                        <p:cTn id="37" dur="500" fill="hold"/>
                                        <p:tgtEl>
                                          <p:spTgt spid="18"/>
                                        </p:tgtEl>
                                        <p:attrNameLst>
                                          <p:attrName>ppt_x</p:attrName>
                                        </p:attrNameLst>
                                      </p:cBhvr>
                                      <p:tavLst>
                                        <p:tav tm="0">
                                          <p:val>
                                            <p:strVal val="#ppt_x"/>
                                          </p:val>
                                        </p:tav>
                                        <p:tav tm="100000">
                                          <p:val>
                                            <p:strVal val="#ppt_x"/>
                                          </p:val>
                                        </p:tav>
                                      </p:tavLst>
                                    </p:anim>
                                    <p:anim calcmode="lin" valueType="num">
                                      <p:cBhvr>
                                        <p:cTn id="38" dur="500" fill="hold"/>
                                        <p:tgtEl>
                                          <p:spTgt spid="18"/>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7" presetClass="exit" presetSubtype="0" fill="hold" nodeType="afterEffect">
                                  <p:stCondLst>
                                    <p:cond delay="0"/>
                                  </p:stCondLst>
                                  <p:childTnLst>
                                    <p:animEffect transition="out" filter="fade">
                                      <p:cBhvr>
                                        <p:cTn id="41" dur="500"/>
                                        <p:tgtEl>
                                          <p:spTgt spid="18"/>
                                        </p:tgtEl>
                                      </p:cBhvr>
                                    </p:animEffect>
                                    <p:anim calcmode="lin" valueType="num">
                                      <p:cBhvr>
                                        <p:cTn id="42" dur="500"/>
                                        <p:tgtEl>
                                          <p:spTgt spid="18"/>
                                        </p:tgtEl>
                                        <p:attrNameLst>
                                          <p:attrName>ppt_x</p:attrName>
                                        </p:attrNameLst>
                                      </p:cBhvr>
                                      <p:tavLst>
                                        <p:tav tm="0">
                                          <p:val>
                                            <p:strVal val="ppt_x"/>
                                          </p:val>
                                        </p:tav>
                                        <p:tav tm="100000">
                                          <p:val>
                                            <p:strVal val="ppt_x"/>
                                          </p:val>
                                        </p:tav>
                                      </p:tavLst>
                                    </p:anim>
                                    <p:anim calcmode="lin" valueType="num">
                                      <p:cBhvr>
                                        <p:cTn id="43" dur="500"/>
                                        <p:tgtEl>
                                          <p:spTgt spid="18"/>
                                        </p:tgtEl>
                                        <p:attrNameLst>
                                          <p:attrName>ppt_y</p:attrName>
                                        </p:attrNameLst>
                                      </p:cBhvr>
                                      <p:tavLst>
                                        <p:tav tm="0">
                                          <p:val>
                                            <p:strVal val="ppt_y"/>
                                          </p:val>
                                        </p:tav>
                                        <p:tav tm="100000">
                                          <p:val>
                                            <p:strVal val="ppt_y-.1"/>
                                          </p:val>
                                        </p:tav>
                                      </p:tavLst>
                                    </p:anim>
                                    <p:set>
                                      <p:cBhvr>
                                        <p:cTn id="44" dur="1" fill="hold">
                                          <p:stCondLst>
                                            <p:cond delay="499"/>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Effect transition="in" filter="fade">
                                      <p:cBhvr>
                                        <p:cTn id="49" dur="500"/>
                                        <p:tgtEl>
                                          <p:spTgt spid="7">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3" end="3"/>
                                            </p:txEl>
                                          </p:spTgt>
                                        </p:tgtEl>
                                        <p:attrNameLst>
                                          <p:attrName>style.visibility</p:attrName>
                                        </p:attrNameLst>
                                      </p:cBhvr>
                                      <p:to>
                                        <p:strVal val="visible"/>
                                      </p:to>
                                    </p:set>
                                    <p:animEffect transition="in" filter="fade">
                                      <p:cBhvr>
                                        <p:cTn id="54" dur="500"/>
                                        <p:tgtEl>
                                          <p:spTgt spid="7">
                                            <p:txEl>
                                              <p:pRg st="3" end="3"/>
                                            </p:txEl>
                                          </p:spTgt>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1000"/>
                            </p:stCondLst>
                            <p:childTnLst>
                              <p:par>
                                <p:cTn id="60" presetID="42" presetClass="path" presetSubtype="0" accel="100000" fill="hold" nodeType="afterEffect">
                                  <p:stCondLst>
                                    <p:cond delay="0"/>
                                  </p:stCondLst>
                                  <p:childTnLst>
                                    <p:animMotion origin="layout" path="M 2.77556E-17 -1.85185E-6 L 0.0168 0.36759 " pathEditMode="relative" rAng="0" ptsTypes="AA">
                                      <p:cBhvr>
                                        <p:cTn id="61" dur="750" fill="hold"/>
                                        <p:tgtEl>
                                          <p:spTgt spid="19"/>
                                        </p:tgtEl>
                                        <p:attrNameLst>
                                          <p:attrName>ppt_x</p:attrName>
                                          <p:attrName>ppt_y</p:attrName>
                                        </p:attrNameLst>
                                      </p:cBhvr>
                                      <p:rCtr x="833" y="18380"/>
                                    </p:animMotion>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7">
                                            <p:txEl>
                                              <p:pRg st="4" end="4"/>
                                            </p:txEl>
                                          </p:spTgt>
                                        </p:tgtEl>
                                        <p:attrNameLst>
                                          <p:attrName>style.visibility</p:attrName>
                                        </p:attrNameLst>
                                      </p:cBhvr>
                                      <p:to>
                                        <p:strVal val="visible"/>
                                      </p:to>
                                    </p:set>
                                    <p:animEffect transition="in" filter="fade">
                                      <p:cBhvr>
                                        <p:cTn id="66" dur="500"/>
                                        <p:tgtEl>
                                          <p:spTgt spid="7">
                                            <p:txEl>
                                              <p:pRg st="4" end="4"/>
                                            </p:txEl>
                                          </p:spTgt>
                                        </p:tgtEl>
                                      </p:cBhvr>
                                    </p:animEffect>
                                  </p:childTnLst>
                                </p:cTn>
                              </p:par>
                            </p:childTnLst>
                          </p:cTn>
                        </p:par>
                        <p:par>
                          <p:cTn id="67" fill="hold">
                            <p:stCondLst>
                              <p:cond delay="500"/>
                            </p:stCondLst>
                            <p:childTnLst>
                              <p:par>
                                <p:cTn id="68" presetID="42" presetClass="path" presetSubtype="0" decel="100000" fill="hold" nodeType="afterEffect">
                                  <p:stCondLst>
                                    <p:cond delay="0"/>
                                  </p:stCondLst>
                                  <p:childTnLst>
                                    <p:animMotion origin="layout" path="M 0.4388 0.11504 L 0.43138 -0.32916 " pathEditMode="relative" rAng="0" ptsTypes="AA">
                                      <p:cBhvr>
                                        <p:cTn id="69" dur="1000" fill="hold"/>
                                        <p:tgtEl>
                                          <p:spTgt spid="26"/>
                                        </p:tgtEl>
                                        <p:attrNameLst>
                                          <p:attrName>ppt_x</p:attrName>
                                          <p:attrName>ppt_y</p:attrName>
                                        </p:attrNameLst>
                                      </p:cBhvr>
                                      <p:rCtr x="-560" y="-2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dirty="0">
              <a:solidFill>
                <a:srgbClr val="46624A"/>
              </a:solidFill>
            </a:endParaRPr>
          </a:p>
        </p:txBody>
      </p:sp>
      <p:sp>
        <p:nvSpPr>
          <p:cNvPr id="7" name="TextBox 6"/>
          <p:cNvSpPr txBox="1"/>
          <p:nvPr/>
        </p:nvSpPr>
        <p:spPr>
          <a:xfrm>
            <a:off x="-6425011" y="-2993464"/>
            <a:ext cx="10911962" cy="2031325"/>
          </a:xfrm>
          <a:prstGeom prst="rect">
            <a:avLst/>
          </a:prstGeom>
          <a:noFill/>
        </p:spPr>
        <p:txBody>
          <a:bodyPr wrap="none" rtlCol="0">
            <a:spAutoFit/>
          </a:bodyPr>
          <a:lstStyle/>
          <a:p>
            <a:pPr marL="285750" lvl="0" indent="-285750">
              <a:buFont typeface="Arial" pitchFamily="34" charset="0"/>
              <a:buChar char="•"/>
            </a:pPr>
            <a:endParaRPr lang="en-US" dirty="0">
              <a:solidFill>
                <a:srgbClr val="46624A"/>
              </a:solidFill>
              <a:latin typeface="UTM Avo" pitchFamily="18" charset="0"/>
            </a:endParaRPr>
          </a:p>
          <a:p>
            <a:pPr marL="285750" lvl="0" indent="-285750">
              <a:buFont typeface="Arial" pitchFamily="34" charset="0"/>
              <a:buChar char="•"/>
            </a:pPr>
            <a:r>
              <a:rPr lang="en-US" dirty="0">
                <a:solidFill>
                  <a:srgbClr val="46624A"/>
                </a:solidFill>
                <a:latin typeface="UTM Avo" pitchFamily="18" charset="0"/>
              </a:rPr>
              <a:t>Tạo, nhập liệu sản phẩm và đồng bộ hóa thành công 28 sản phẩm trên </a:t>
            </a:r>
            <a:r>
              <a:rPr lang="en-US" dirty="0" err="1">
                <a:solidFill>
                  <a:srgbClr val="46624A"/>
                </a:solidFill>
                <a:latin typeface="UTM Avo" pitchFamily="18" charset="0"/>
              </a:rPr>
              <a:t>Shopee</a:t>
            </a:r>
            <a:r>
              <a:rPr lang="en-US" dirty="0">
                <a:solidFill>
                  <a:srgbClr val="46624A"/>
                </a:solidFill>
                <a:latin typeface="UTM Avo" pitchFamily="18" charset="0"/>
              </a:rPr>
              <a:t> với </a:t>
            </a:r>
            <a:r>
              <a:rPr lang="en-US" dirty="0" err="1">
                <a:solidFill>
                  <a:srgbClr val="46624A"/>
                </a:solidFill>
                <a:latin typeface="UTM Avo" pitchFamily="18" charset="0"/>
              </a:rPr>
              <a:t>Sapo</a:t>
            </a:r>
            <a:endParaRPr lang="en-US" dirty="0">
              <a:solidFill>
                <a:srgbClr val="46624A"/>
              </a:solidFill>
              <a:latin typeface="UTM Avo" pitchFamily="18" charset="0"/>
            </a:endParaRPr>
          </a:p>
          <a:p>
            <a:pPr marL="285750" lvl="0" indent="-285750">
              <a:buFont typeface="Arial" pitchFamily="34" charset="0"/>
              <a:buChar char="•"/>
            </a:pPr>
            <a:r>
              <a:rPr lang="en-US" dirty="0">
                <a:solidFill>
                  <a:srgbClr val="46624A"/>
                </a:solidFill>
                <a:latin typeface="UTM Avo" pitchFamily="18" charset="0"/>
              </a:rPr>
              <a:t>Những đơn hàng còn lại vì </a:t>
            </a:r>
            <a:r>
              <a:rPr lang="en-US" dirty="0" err="1">
                <a:solidFill>
                  <a:srgbClr val="46624A"/>
                </a:solidFill>
                <a:latin typeface="UTM Avo" pitchFamily="18" charset="0"/>
              </a:rPr>
              <a:t>Sapo</a:t>
            </a:r>
            <a:r>
              <a:rPr lang="en-US" dirty="0">
                <a:solidFill>
                  <a:srgbClr val="46624A"/>
                </a:solidFill>
                <a:latin typeface="UTM Avo" pitchFamily="18" charset="0"/>
              </a:rPr>
              <a:t> bị lỗi nên nhóm đã thực hiện nhập liệu bằng cách thủ công</a:t>
            </a:r>
          </a:p>
          <a:p>
            <a:pPr marL="285750" lvl="0" indent="-285750">
              <a:buFont typeface="Arial" pitchFamily="34" charset="0"/>
              <a:buChar char="•"/>
            </a:pPr>
            <a:r>
              <a:rPr lang="en-US" dirty="0">
                <a:solidFill>
                  <a:srgbClr val="46624A"/>
                </a:solidFill>
                <a:latin typeface="UTM Avo" pitchFamily="18" charset="0"/>
              </a:rPr>
              <a:t>Phân khách hàng vào từng nhóm theo khu vực địa lí phù hợp</a:t>
            </a:r>
          </a:p>
          <a:p>
            <a:pPr marL="285750" lvl="0" indent="-285750">
              <a:buFont typeface="Arial" pitchFamily="34" charset="0"/>
              <a:buChar char="•"/>
            </a:pPr>
            <a:r>
              <a:rPr lang="en-US" dirty="0">
                <a:solidFill>
                  <a:srgbClr val="46624A"/>
                </a:solidFill>
                <a:latin typeface="UTM Avo" pitchFamily="18" charset="0"/>
              </a:rPr>
              <a:t>Tạo và nhập liệu nhà cung cấp cùng với các đối tác để dễ dàng quản lý</a:t>
            </a:r>
          </a:p>
          <a:p>
            <a:pPr marL="285750" lvl="0" indent="-285750">
              <a:buFont typeface="Arial" pitchFamily="34" charset="0"/>
              <a:buChar char="•"/>
            </a:pPr>
            <a:r>
              <a:rPr lang="en-US" dirty="0">
                <a:solidFill>
                  <a:srgbClr val="46624A"/>
                </a:solidFill>
                <a:latin typeface="UTM Avo" pitchFamily="18" charset="0"/>
              </a:rPr>
              <a:t>Kết hợp với 2 nhà giao hàng: </a:t>
            </a:r>
            <a:r>
              <a:rPr lang="en-US" dirty="0" err="1">
                <a:solidFill>
                  <a:srgbClr val="46624A"/>
                </a:solidFill>
                <a:latin typeface="UTM Avo" pitchFamily="18" charset="0"/>
              </a:rPr>
              <a:t>Giaohangtietkiem</a:t>
            </a:r>
            <a:r>
              <a:rPr lang="en-US" dirty="0">
                <a:solidFill>
                  <a:srgbClr val="46624A"/>
                </a:solidFill>
                <a:latin typeface="UTM Avo" pitchFamily="18" charset="0"/>
              </a:rPr>
              <a:t> và </a:t>
            </a:r>
            <a:r>
              <a:rPr lang="en-US" dirty="0" err="1">
                <a:solidFill>
                  <a:srgbClr val="46624A"/>
                </a:solidFill>
                <a:latin typeface="UTM Avo" pitchFamily="18" charset="0"/>
              </a:rPr>
              <a:t>Giaohangnhanh</a:t>
            </a:r>
            <a:endParaRPr lang="en-US" dirty="0">
              <a:solidFill>
                <a:srgbClr val="46624A"/>
              </a:solidFill>
              <a:latin typeface="UTM Avo" pitchFamily="18" charset="0"/>
            </a:endParaRPr>
          </a:p>
          <a:p>
            <a:endParaRPr lang="en-US" dirty="0"/>
          </a:p>
        </p:txBody>
      </p:sp>
      <p:sp>
        <p:nvSpPr>
          <p:cNvPr id="10" name="TextBox 9"/>
          <p:cNvSpPr txBox="1"/>
          <p:nvPr/>
        </p:nvSpPr>
        <p:spPr>
          <a:xfrm>
            <a:off x="324293" y="410342"/>
            <a:ext cx="7951028" cy="412618"/>
          </a:xfrm>
          <a:prstGeom prst="rect">
            <a:avLst/>
          </a:prstGeom>
          <a:noFill/>
        </p:spPr>
        <p:txBody>
          <a:bodyPr wrap="square" rtlCol="0">
            <a:spAutoFit/>
          </a:bodyPr>
          <a:lstStyle/>
          <a:p>
            <a:r>
              <a:rPr lang="en-US" sz="2000" dirty="0">
                <a:solidFill>
                  <a:srgbClr val="46624A"/>
                </a:solidFill>
                <a:latin typeface="UTM Avo" pitchFamily="18" charset="0"/>
              </a:rPr>
              <a:t>2.2 Công tác tìm kiếm nguồn hàng, nhập hàng và quản lý kho</a:t>
            </a:r>
          </a:p>
        </p:txBody>
      </p:sp>
      <p:sp>
        <p:nvSpPr>
          <p:cNvPr id="11" name="TextBox 10"/>
          <p:cNvSpPr txBox="1"/>
          <p:nvPr/>
        </p:nvSpPr>
        <p:spPr>
          <a:xfrm>
            <a:off x="467954" y="6970097"/>
            <a:ext cx="11256091" cy="1477328"/>
          </a:xfrm>
          <a:prstGeom prst="rect">
            <a:avLst/>
          </a:prstGeom>
          <a:noFill/>
        </p:spPr>
        <p:txBody>
          <a:bodyPr wrap="square" rtlCol="0">
            <a:spAutoFit/>
          </a:bodyPr>
          <a:lstStyle/>
          <a:p>
            <a:pPr marL="285750" lvl="0" indent="-285750">
              <a:buFont typeface="Arial" pitchFamily="34" charset="0"/>
              <a:buChar char="•"/>
            </a:pPr>
            <a:r>
              <a:rPr lang="vi-VN" dirty="0">
                <a:solidFill>
                  <a:srgbClr val="46624A"/>
                </a:solidFill>
                <a:latin typeface="UTM Avo" pitchFamily="18" charset="0"/>
              </a:rPr>
              <a:t>tham khảo sản phẩm trên các trang thương mại điện tử -&gt; -&gt;. ( Vẽ bảng quy trình)</a:t>
            </a:r>
          </a:p>
          <a:p>
            <a:pPr marL="285750" lvl="0" indent="-285750">
              <a:buFont typeface="Arial" pitchFamily="34" charset="0"/>
              <a:buChar char="•"/>
            </a:pPr>
            <a:r>
              <a:rPr lang="en-US" dirty="0">
                <a:solidFill>
                  <a:srgbClr val="46624A"/>
                </a:solidFill>
                <a:latin typeface="UTM Avo" pitchFamily="18" charset="0"/>
              </a:rPr>
              <a:t>Q</a:t>
            </a:r>
            <a:r>
              <a:rPr lang="vi-VN" dirty="0">
                <a:solidFill>
                  <a:srgbClr val="46624A"/>
                </a:solidFill>
                <a:latin typeface="UTM Avo" pitchFamily="18" charset="0"/>
              </a:rPr>
              <a:t>uản lí nhập và xuất hàng: </a:t>
            </a:r>
          </a:p>
          <a:p>
            <a:pPr marL="285750" lvl="0" indent="-285750">
              <a:buFont typeface="Arial" pitchFamily="34" charset="0"/>
              <a:buChar char="•"/>
            </a:pPr>
            <a:r>
              <a:rPr lang="en-US" dirty="0">
                <a:solidFill>
                  <a:srgbClr val="46624A"/>
                </a:solidFill>
                <a:latin typeface="UTM Avo" pitchFamily="18" charset="0"/>
              </a:rPr>
              <a:t>T</a:t>
            </a:r>
            <a:r>
              <a:rPr lang="vi-VN" dirty="0">
                <a:solidFill>
                  <a:srgbClr val="46624A"/>
                </a:solidFill>
                <a:latin typeface="UTM Avo" pitchFamily="18" charset="0"/>
              </a:rPr>
              <a:t>ích hợp ứng dụng Sapo và thủ công để quản lí kho một cách chặt chẽ</a:t>
            </a:r>
          </a:p>
          <a:p>
            <a:pPr marL="285750" lvl="0" indent="-285750">
              <a:buFont typeface="Arial" pitchFamily="34" charset="0"/>
              <a:buChar char="•"/>
            </a:pPr>
            <a:r>
              <a:rPr lang="vi-VN" dirty="0">
                <a:solidFill>
                  <a:srgbClr val="46624A"/>
                </a:solidFill>
                <a:latin typeface="UTM Avo" pitchFamily="18" charset="0"/>
              </a:rPr>
              <a:t>Đối với xuất hàng, đóng gói và kiểm tra hàng hóa trước khi giao cho đơn vị vận chuyển để sản phẩm đến tay người tiêu dùng một cách hoàn hảo nhất</a:t>
            </a:r>
          </a:p>
        </p:txBody>
      </p:sp>
      <p:grpSp>
        <p:nvGrpSpPr>
          <p:cNvPr id="2049" name="Group 2048"/>
          <p:cNvGrpSpPr/>
          <p:nvPr/>
        </p:nvGrpSpPr>
        <p:grpSpPr>
          <a:xfrm>
            <a:off x="2091080" y="1128386"/>
            <a:ext cx="2162135" cy="1967974"/>
            <a:chOff x="2091080" y="1128386"/>
            <a:chExt cx="2162135" cy="1967974"/>
          </a:xfrm>
        </p:grpSpPr>
        <p:pic>
          <p:nvPicPr>
            <p:cNvPr id="2050" name="Picture 2" descr="Trong hình ảnh có thể có: văn bả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0101" y="2181960"/>
              <a:ext cx="913114" cy="9131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ình ảnh có liên qu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8884" y="1128386"/>
              <a:ext cx="991910" cy="9131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1080" y="2181960"/>
              <a:ext cx="914400" cy="914400"/>
            </a:xfrm>
            <a:prstGeom prst="rect">
              <a:avLst/>
            </a:prstGeom>
          </p:spPr>
        </p:pic>
      </p:gr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13021" y="1696299"/>
            <a:ext cx="1183637" cy="1183637"/>
          </a:xfrm>
          <a:prstGeom prst="rect">
            <a:avLst/>
          </a:prstGeom>
        </p:spPr>
      </p:pic>
      <p:sp>
        <p:nvSpPr>
          <p:cNvPr id="15" name="TextBox 14"/>
          <p:cNvSpPr txBox="1"/>
          <p:nvPr/>
        </p:nvSpPr>
        <p:spPr>
          <a:xfrm>
            <a:off x="1451795" y="3269387"/>
            <a:ext cx="3506088" cy="646331"/>
          </a:xfrm>
          <a:prstGeom prst="rect">
            <a:avLst/>
          </a:prstGeom>
          <a:noFill/>
        </p:spPr>
        <p:txBody>
          <a:bodyPr wrap="none" rtlCol="0">
            <a:spAutoFit/>
          </a:bodyPr>
          <a:lstStyle/>
          <a:p>
            <a:pPr algn="ctr"/>
            <a:r>
              <a:rPr lang="en-US" dirty="0">
                <a:solidFill>
                  <a:srgbClr val="46624A"/>
                </a:solidFill>
                <a:latin typeface="UTM Avo" pitchFamily="18" charset="0"/>
              </a:rPr>
              <a:t>T</a:t>
            </a:r>
            <a:r>
              <a:rPr lang="vi-VN" dirty="0">
                <a:solidFill>
                  <a:srgbClr val="46624A"/>
                </a:solidFill>
                <a:latin typeface="UTM Avo" pitchFamily="18" charset="0"/>
              </a:rPr>
              <a:t>ham khảo sản phẩm trên </a:t>
            </a:r>
            <a:endParaRPr lang="en-US" dirty="0">
              <a:solidFill>
                <a:srgbClr val="46624A"/>
              </a:solidFill>
              <a:latin typeface="UTM Avo" pitchFamily="18" charset="0"/>
            </a:endParaRPr>
          </a:p>
          <a:p>
            <a:pPr algn="ctr"/>
            <a:r>
              <a:rPr lang="vi-VN" dirty="0">
                <a:solidFill>
                  <a:srgbClr val="46624A"/>
                </a:solidFill>
                <a:latin typeface="UTM Avo" pitchFamily="18" charset="0"/>
              </a:rPr>
              <a:t>các trang thương mại điện tử</a:t>
            </a:r>
            <a:endParaRPr lang="en-US" dirty="0"/>
          </a:p>
        </p:txBody>
      </p:sp>
      <p:sp>
        <p:nvSpPr>
          <p:cNvPr id="17" name="TextBox 16"/>
          <p:cNvSpPr txBox="1"/>
          <p:nvPr/>
        </p:nvSpPr>
        <p:spPr>
          <a:xfrm>
            <a:off x="7186502" y="3269387"/>
            <a:ext cx="4360489" cy="369332"/>
          </a:xfrm>
          <a:prstGeom prst="rect">
            <a:avLst/>
          </a:prstGeom>
          <a:noFill/>
        </p:spPr>
        <p:txBody>
          <a:bodyPr wrap="none" rtlCol="0">
            <a:spAutoFit/>
          </a:bodyPr>
          <a:lstStyle/>
          <a:p>
            <a:pPr algn="ctr"/>
            <a:r>
              <a:rPr lang="en-US" dirty="0">
                <a:solidFill>
                  <a:srgbClr val="46624A"/>
                </a:solidFill>
                <a:latin typeface="UTM Avo" pitchFamily="18" charset="0"/>
              </a:rPr>
              <a:t>L</a:t>
            </a:r>
            <a:r>
              <a:rPr lang="vi-VN" dirty="0">
                <a:solidFill>
                  <a:srgbClr val="46624A"/>
                </a:solidFill>
                <a:latin typeface="UTM Avo" pitchFamily="18" charset="0"/>
              </a:rPr>
              <a:t>ựa chọn những nhà cung cấp uy tín</a:t>
            </a:r>
            <a:endParaRPr lang="en-US" dirty="0"/>
          </a:p>
        </p:txBody>
      </p:sp>
      <p:sp>
        <p:nvSpPr>
          <p:cNvPr id="22" name="TextBox 21"/>
          <p:cNvSpPr txBox="1"/>
          <p:nvPr/>
        </p:nvSpPr>
        <p:spPr>
          <a:xfrm>
            <a:off x="980716" y="6144993"/>
            <a:ext cx="5251759" cy="369332"/>
          </a:xfrm>
          <a:prstGeom prst="rect">
            <a:avLst/>
          </a:prstGeom>
          <a:noFill/>
        </p:spPr>
        <p:txBody>
          <a:bodyPr wrap="none" rtlCol="0">
            <a:spAutoFit/>
          </a:bodyPr>
          <a:lstStyle/>
          <a:p>
            <a:pPr algn="ctr"/>
            <a:r>
              <a:rPr lang="en-US" dirty="0">
                <a:solidFill>
                  <a:srgbClr val="46624A"/>
                </a:solidFill>
                <a:latin typeface="UTM Avo" pitchFamily="18" charset="0"/>
              </a:rPr>
              <a:t>N</a:t>
            </a:r>
            <a:r>
              <a:rPr lang="vi-VN" dirty="0">
                <a:solidFill>
                  <a:srgbClr val="46624A"/>
                </a:solidFill>
                <a:latin typeface="UTM Avo" pitchFamily="18" charset="0"/>
              </a:rPr>
              <a:t>hập hàng để kiểm tra chất lượng sản phẩm</a:t>
            </a:r>
            <a:endParaRPr lang="en-US" dirty="0"/>
          </a:p>
        </p:txBody>
      </p:sp>
      <p:grpSp>
        <p:nvGrpSpPr>
          <p:cNvPr id="2048" name="Group 2047"/>
          <p:cNvGrpSpPr/>
          <p:nvPr/>
        </p:nvGrpSpPr>
        <p:grpSpPr>
          <a:xfrm>
            <a:off x="7724239" y="702256"/>
            <a:ext cx="2894652" cy="2455034"/>
            <a:chOff x="7724239" y="702256"/>
            <a:chExt cx="2894652" cy="2455034"/>
          </a:xfrm>
        </p:grpSpPr>
        <p:grpSp>
          <p:nvGrpSpPr>
            <p:cNvPr id="21" name="Group 20"/>
            <p:cNvGrpSpPr/>
            <p:nvPr/>
          </p:nvGrpSpPr>
          <p:grpSpPr>
            <a:xfrm>
              <a:off x="7724239" y="1623765"/>
              <a:ext cx="2894652" cy="1533525"/>
              <a:chOff x="8465111" y="1623765"/>
              <a:chExt cx="2894652" cy="1533525"/>
            </a:xfrm>
          </p:grpSpPr>
          <p:pic>
            <p:nvPicPr>
              <p:cNvPr id="19" name="Picture 18"/>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65111" y="1929403"/>
                <a:ext cx="1054247" cy="1227887"/>
              </a:xfrm>
              <a:prstGeom prst="rect">
                <a:avLst/>
              </a:prstGeom>
            </p:spPr>
          </p:pic>
          <p:pic>
            <p:nvPicPr>
              <p:cNvPr id="20" name="Picture 19"/>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305516" y="1929403"/>
                <a:ext cx="1054247" cy="1227887"/>
              </a:xfrm>
              <a:prstGeom prst="rect">
                <a:avLst/>
              </a:prstGeom>
            </p:spPr>
          </p:pic>
          <p:pic>
            <p:nvPicPr>
              <p:cNvPr id="16" name="Picture 15"/>
              <p:cNvPicPr>
                <a:picLocks noChangeAspect="1"/>
              </p:cNvPicPr>
              <p:nvPr/>
            </p:nvPicPr>
            <p:blipFill>
              <a:blip r:embed="rId7"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251269" y="1623765"/>
                <a:ext cx="1316663" cy="1533525"/>
              </a:xfrm>
              <a:prstGeom prst="rect">
                <a:avLst/>
              </a:prstGeom>
            </p:spPr>
          </p:pic>
        </p:gr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0376" y="1101498"/>
              <a:ext cx="932437" cy="932437"/>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2813" y="702256"/>
              <a:ext cx="932437" cy="932437"/>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78253" y="1045449"/>
              <a:ext cx="932437" cy="932437"/>
            </a:xfrm>
            <a:prstGeom prst="rect">
              <a:avLst/>
            </a:prstGeom>
          </p:spPr>
        </p:pic>
      </p:grpSp>
      <p:pic>
        <p:nvPicPr>
          <p:cNvPr id="2052" name="Picture 4" descr="Trong hình ảnh có thể có: đồ uố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5582" t="6393" r="68935" b="29037"/>
          <a:stretch/>
        </p:blipFill>
        <p:spPr bwMode="auto">
          <a:xfrm>
            <a:off x="805011" y="3967274"/>
            <a:ext cx="890954" cy="140676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Trong hình ảnh có thể có: đồ uố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542" t="6001" r="56790" b="29428"/>
          <a:stretch/>
        </p:blipFill>
        <p:spPr bwMode="auto">
          <a:xfrm>
            <a:off x="238553" y="4614292"/>
            <a:ext cx="844062" cy="140676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Trong hình ảnh có thể có: đồ uố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4718" r="42244" b="28987"/>
          <a:stretch/>
        </p:blipFill>
        <p:spPr bwMode="auto">
          <a:xfrm>
            <a:off x="2112451" y="4487927"/>
            <a:ext cx="750277" cy="154713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Trong hình ảnh có thể có: đồ uố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7601" t="3740" r="26509" b="33842"/>
          <a:stretch/>
        </p:blipFill>
        <p:spPr bwMode="auto">
          <a:xfrm>
            <a:off x="1481893" y="4069133"/>
            <a:ext cx="914400" cy="135987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6909182" y="6144993"/>
            <a:ext cx="4915128" cy="369332"/>
          </a:xfrm>
          <a:prstGeom prst="rect">
            <a:avLst/>
          </a:prstGeom>
          <a:noFill/>
        </p:spPr>
        <p:txBody>
          <a:bodyPr wrap="none" rtlCol="0">
            <a:spAutoFit/>
          </a:bodyPr>
          <a:lstStyle/>
          <a:p>
            <a:pPr algn="ctr"/>
            <a:r>
              <a:rPr lang="en-US" dirty="0">
                <a:solidFill>
                  <a:srgbClr val="46624A"/>
                </a:solidFill>
                <a:latin typeface="UTM Avo" pitchFamily="18" charset="0"/>
              </a:rPr>
              <a:t>Liên </a:t>
            </a:r>
            <a:r>
              <a:rPr lang="vi-VN" dirty="0">
                <a:solidFill>
                  <a:srgbClr val="46624A"/>
                </a:solidFill>
                <a:latin typeface="UTM Avo" pitchFamily="18" charset="0"/>
              </a:rPr>
              <a:t>hệ và chọn nhà cung cấp hợp lí nhất</a:t>
            </a:r>
            <a:endParaRPr lang="en-US" dirty="0"/>
          </a:p>
        </p:txBody>
      </p:sp>
      <p:pic>
        <p:nvPicPr>
          <p:cNvPr id="38" name="Picture 37"/>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24239" y="4786148"/>
            <a:ext cx="1054247" cy="1227887"/>
          </a:xfrm>
          <a:prstGeom prst="rect">
            <a:avLst/>
          </a:prstGeom>
        </p:spPr>
      </p:pic>
      <p:pic>
        <p:nvPicPr>
          <p:cNvPr id="39" name="Picture 38"/>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564644" y="4786148"/>
            <a:ext cx="1054247" cy="1227887"/>
          </a:xfrm>
          <a:prstGeom prst="rect">
            <a:avLst/>
          </a:prstGeom>
        </p:spPr>
      </p:pic>
      <p:pic>
        <p:nvPicPr>
          <p:cNvPr id="40" name="Picture 39"/>
          <p:cNvPicPr>
            <a:picLocks noChangeAspect="1"/>
          </p:cNvPicPr>
          <p:nvPr/>
        </p:nvPicPr>
        <p:blipFill>
          <a:blip r:embed="rId7"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8510397" y="4480510"/>
            <a:ext cx="1316663" cy="1533525"/>
          </a:xfrm>
          <a:prstGeom prst="rect">
            <a:avLst/>
          </a:prstGeom>
        </p:spPr>
      </p:pic>
      <p:pic>
        <p:nvPicPr>
          <p:cNvPr id="29" name="Picture 28"/>
          <p:cNvPicPr>
            <a:picLocks noChangeAspect="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1768241">
            <a:off x="8760982" y="3741058"/>
            <a:ext cx="680324" cy="680324"/>
          </a:xfrm>
          <a:prstGeom prst="rect">
            <a:avLst/>
          </a:prstGeom>
        </p:spPr>
      </p:pic>
      <p:pic>
        <p:nvPicPr>
          <p:cNvPr id="43" name="Picture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73178" y="3811057"/>
            <a:ext cx="2315263" cy="2314707"/>
          </a:xfrm>
          <a:prstGeom prst="rect">
            <a:avLst/>
          </a:prstGeom>
        </p:spPr>
      </p:pic>
    </p:spTree>
    <p:extLst>
      <p:ext uri="{BB962C8B-B14F-4D97-AF65-F5344CB8AC3E}">
        <p14:creationId xmlns:p14="http://schemas.microsoft.com/office/powerpoint/2010/main" val="411907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049"/>
                                        </p:tgtEl>
                                        <p:attrNameLst>
                                          <p:attrName>style.visibility</p:attrName>
                                        </p:attrNameLst>
                                      </p:cBhvr>
                                      <p:to>
                                        <p:strVal val="visible"/>
                                      </p:to>
                                    </p:set>
                                    <p:animEffect transition="in" filter="fade">
                                      <p:cBhvr>
                                        <p:cTn id="10" dur="500"/>
                                        <p:tgtEl>
                                          <p:spTgt spid="2049"/>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000"/>
                            </p:stCondLst>
                            <p:childTnLst>
                              <p:par>
                                <p:cTn id="15" presetID="1" presetClass="path" presetSubtype="0" fill="hold" nodeType="afterEffect">
                                  <p:stCondLst>
                                    <p:cond delay="0"/>
                                  </p:stCondLst>
                                  <p:childTnLst>
                                    <p:animMotion origin="layout" path="M -0.00586 -0.07824 C 0.02409 -0.07824 0.04857 -0.03981 0.04857 0.00764 C 0.04857 0.05533 0.02409 0.09422 -0.00586 0.09422 C -0.03581 0.09422 -0.06016 0.05533 -0.06016 0.00764 C -0.06016 -0.03981 -0.03581 -0.07824 -0.00586 -0.07824 Z " pathEditMode="relative" rAng="0" ptsTypes="AAAAA">
                                      <p:cBhvr>
                                        <p:cTn id="16" dur="1000" spd="-100000" fill="hold"/>
                                        <p:tgtEl>
                                          <p:spTgt spid="12"/>
                                        </p:tgtEl>
                                        <p:attrNameLst>
                                          <p:attrName>ppt_x</p:attrName>
                                          <p:attrName>ppt_y</p:attrName>
                                        </p:attrNameLst>
                                      </p:cBhvr>
                                      <p:rCtr x="0" y="8611"/>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48"/>
                                        </p:tgtEl>
                                        <p:attrNameLst>
                                          <p:attrName>style.visibility</p:attrName>
                                        </p:attrNameLst>
                                      </p:cBhvr>
                                      <p:to>
                                        <p:strVal val="visible"/>
                                      </p:to>
                                    </p:set>
                                    <p:animEffect transition="in" filter="fade">
                                      <p:cBhvr>
                                        <p:cTn id="21" dur="500"/>
                                        <p:tgtEl>
                                          <p:spTgt spid="2048"/>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5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50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500"/>
                                        <p:tgtEl>
                                          <p:spTgt spid="2052"/>
                                        </p:tgtEl>
                                      </p:cBhvr>
                                    </p:animEffect>
                                  </p:childTnLst>
                                </p:cTn>
                              </p:par>
                              <p:par>
                                <p:cTn id="39" presetID="10" presetClass="entr" presetSubtype="0" fill="hold" nodeType="withEffect">
                                  <p:stCondLst>
                                    <p:cond delay="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50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par>
                          <p:cTn id="45" fill="hold">
                            <p:stCondLst>
                              <p:cond delay="1000"/>
                            </p:stCondLst>
                            <p:childTnLst>
                              <p:par>
                                <p:cTn id="46" presetID="42" presetClass="path" presetSubtype="0" accel="50000" decel="50000" fill="hold" nodeType="afterEffect">
                                  <p:stCondLst>
                                    <p:cond delay="0"/>
                                  </p:stCondLst>
                                  <p:childTnLst>
                                    <p:animMotion origin="layout" path="M 3.54167E-6 3.7037E-7 L 0.17122 -0.00764 " pathEditMode="relative" rAng="0" ptsTypes="AA">
                                      <p:cBhvr>
                                        <p:cTn id="47" dur="500" fill="hold"/>
                                        <p:tgtEl>
                                          <p:spTgt spid="34"/>
                                        </p:tgtEl>
                                        <p:attrNameLst>
                                          <p:attrName>ppt_x</p:attrName>
                                          <p:attrName>ppt_y</p:attrName>
                                        </p:attrNameLst>
                                      </p:cBhvr>
                                      <p:rCtr x="8555" y="-394"/>
                                    </p:animMotion>
                                  </p:childTnLst>
                                </p:cTn>
                              </p:par>
                              <p:par>
                                <p:cTn id="48" presetID="42" presetClass="path" presetSubtype="0" accel="50000" decel="50000" fill="hold" nodeType="withEffect">
                                  <p:stCondLst>
                                    <p:cond delay="250"/>
                                  </p:stCondLst>
                                  <p:childTnLst>
                                    <p:animMotion origin="layout" path="M -4.375E-6 -1.11111E-6 L 0.19896 -0.00903 " pathEditMode="relative" rAng="0" ptsTypes="AA">
                                      <p:cBhvr>
                                        <p:cTn id="49" dur="500" fill="hold"/>
                                        <p:tgtEl>
                                          <p:spTgt spid="35"/>
                                        </p:tgtEl>
                                        <p:attrNameLst>
                                          <p:attrName>ppt_x</p:attrName>
                                          <p:attrName>ppt_y</p:attrName>
                                        </p:attrNameLst>
                                      </p:cBhvr>
                                      <p:rCtr x="9948" y="-463"/>
                                    </p:animMotion>
                                  </p:childTnLst>
                                </p:cTn>
                              </p:par>
                              <p:par>
                                <p:cTn id="50" presetID="42" presetClass="path" presetSubtype="0" accel="50000" decel="50000" fill="hold" nodeType="withEffect">
                                  <p:stCondLst>
                                    <p:cond delay="500"/>
                                  </p:stCondLst>
                                  <p:childTnLst>
                                    <p:animMotion origin="layout" path="M -3.95833E-6 1.48148E-6 L 0.2655 -0.00556 " pathEditMode="relative" rAng="0" ptsTypes="AA">
                                      <p:cBhvr>
                                        <p:cTn id="51" dur="500" fill="hold"/>
                                        <p:tgtEl>
                                          <p:spTgt spid="2052"/>
                                        </p:tgtEl>
                                        <p:attrNameLst>
                                          <p:attrName>ppt_x</p:attrName>
                                          <p:attrName>ppt_y</p:attrName>
                                        </p:attrNameLst>
                                      </p:cBhvr>
                                      <p:rCtr x="13268" y="-278"/>
                                    </p:animMotion>
                                  </p:childTnLst>
                                </p:cTn>
                              </p:par>
                              <p:par>
                                <p:cTn id="52" presetID="42" presetClass="path" presetSubtype="0" accel="50000" decel="50000" fill="hold" nodeType="withEffect">
                                  <p:stCondLst>
                                    <p:cond delay="750"/>
                                  </p:stCondLst>
                                  <p:childTnLst>
                                    <p:animMotion origin="layout" path="M 3.33333E-6 -2.96296E-6 L 0.3138 -0.01944 " pathEditMode="relative" rAng="0" ptsTypes="AA">
                                      <p:cBhvr>
                                        <p:cTn id="53" dur="500" fill="hold"/>
                                        <p:tgtEl>
                                          <p:spTgt spid="33"/>
                                        </p:tgtEl>
                                        <p:attrNameLst>
                                          <p:attrName>ppt_x</p:attrName>
                                          <p:attrName>ppt_y</p:attrName>
                                        </p:attrNameLst>
                                      </p:cBhvr>
                                      <p:rCtr x="15690" y="-972"/>
                                    </p:animMotion>
                                  </p:childTnLst>
                                </p:cTn>
                              </p:par>
                            </p:childTnLst>
                          </p:cTn>
                        </p:par>
                        <p:par>
                          <p:cTn id="54" fill="hold">
                            <p:stCondLst>
                              <p:cond delay="2250"/>
                            </p:stCondLst>
                            <p:childTnLst>
                              <p:par>
                                <p:cTn id="55" presetID="1" presetClass="exit" presetSubtype="0" fill="hold" nodeType="afterEffect">
                                  <p:stCondLst>
                                    <p:cond delay="0"/>
                                  </p:stCondLst>
                                  <p:childTnLst>
                                    <p:set>
                                      <p:cBhvr>
                                        <p:cTn id="56" dur="1" fill="hold">
                                          <p:stCondLst>
                                            <p:cond delay="0"/>
                                          </p:stCondLst>
                                        </p:cTn>
                                        <p:tgtEl>
                                          <p:spTgt spid="34"/>
                                        </p:tgtEl>
                                        <p:attrNameLst>
                                          <p:attrName>style.visibility</p:attrName>
                                        </p:attrNameLst>
                                      </p:cBhvr>
                                      <p:to>
                                        <p:strVal val="hidden"/>
                                      </p:to>
                                    </p:set>
                                  </p:childTnLst>
                                </p:cTn>
                              </p:par>
                            </p:childTnLst>
                          </p:cTn>
                        </p:par>
                        <p:par>
                          <p:cTn id="57" fill="hold">
                            <p:stCondLst>
                              <p:cond delay="2250"/>
                            </p:stCondLst>
                            <p:childTnLst>
                              <p:par>
                                <p:cTn id="58" presetID="1" presetClass="exit" presetSubtype="0" fill="hold" nodeType="afterEffect">
                                  <p:stCondLst>
                                    <p:cond delay="0"/>
                                  </p:stCondLst>
                                  <p:childTnLst>
                                    <p:set>
                                      <p:cBhvr>
                                        <p:cTn id="59" dur="1" fill="hold">
                                          <p:stCondLst>
                                            <p:cond delay="0"/>
                                          </p:stCondLst>
                                        </p:cTn>
                                        <p:tgtEl>
                                          <p:spTgt spid="35"/>
                                        </p:tgtEl>
                                        <p:attrNameLst>
                                          <p:attrName>style.visibility</p:attrName>
                                        </p:attrNameLst>
                                      </p:cBhvr>
                                      <p:to>
                                        <p:strVal val="hidden"/>
                                      </p:to>
                                    </p:set>
                                  </p:childTnLst>
                                </p:cTn>
                              </p:par>
                            </p:childTnLst>
                          </p:cTn>
                        </p:par>
                        <p:par>
                          <p:cTn id="60" fill="hold">
                            <p:stCondLst>
                              <p:cond delay="2250"/>
                            </p:stCondLst>
                            <p:childTnLst>
                              <p:par>
                                <p:cTn id="61" presetID="1" presetClass="exit" presetSubtype="0" fill="hold" nodeType="afterEffect">
                                  <p:stCondLst>
                                    <p:cond delay="0"/>
                                  </p:stCondLst>
                                  <p:childTnLst>
                                    <p:set>
                                      <p:cBhvr>
                                        <p:cTn id="62" dur="1" fill="hold">
                                          <p:stCondLst>
                                            <p:cond delay="0"/>
                                          </p:stCondLst>
                                        </p:cTn>
                                        <p:tgtEl>
                                          <p:spTgt spid="2052"/>
                                        </p:tgtEl>
                                        <p:attrNameLst>
                                          <p:attrName>style.visibility</p:attrName>
                                        </p:attrNameLst>
                                      </p:cBhvr>
                                      <p:to>
                                        <p:strVal val="hidden"/>
                                      </p:to>
                                    </p:set>
                                  </p:childTnLst>
                                </p:cTn>
                              </p:par>
                            </p:childTnLst>
                          </p:cTn>
                        </p:par>
                        <p:par>
                          <p:cTn id="63" fill="hold">
                            <p:stCondLst>
                              <p:cond delay="2250"/>
                            </p:stCondLst>
                            <p:childTnLst>
                              <p:par>
                                <p:cTn id="64" presetID="1" presetClass="exit" presetSubtype="0" fill="hold" nodeType="afterEffect">
                                  <p:stCondLst>
                                    <p:cond delay="0"/>
                                  </p:stCondLst>
                                  <p:childTnLst>
                                    <p:set>
                                      <p:cBhvr>
                                        <p:cTn id="65" dur="1" fill="hold">
                                          <p:stCondLst>
                                            <p:cond delay="0"/>
                                          </p:stCondLst>
                                        </p:cTn>
                                        <p:tgtEl>
                                          <p:spTgt spid="33"/>
                                        </p:tgtEl>
                                        <p:attrNameLst>
                                          <p:attrName>style.visibility</p:attrName>
                                        </p:attrNameLst>
                                      </p:cBhvr>
                                      <p:to>
                                        <p:strVal val="hidden"/>
                                      </p:to>
                                    </p:set>
                                  </p:childTnLst>
                                </p:cTn>
                              </p:par>
                            </p:childTnLst>
                          </p:cTn>
                        </p:par>
                        <p:par>
                          <p:cTn id="66" fill="hold">
                            <p:stCondLst>
                              <p:cond delay="2250"/>
                            </p:stCondLst>
                            <p:childTnLst>
                              <p:par>
                                <p:cTn id="67" presetID="26" presetClass="emph" presetSubtype="0" fill="hold" nodeType="afterEffect">
                                  <p:stCondLst>
                                    <p:cond delay="0"/>
                                  </p:stCondLst>
                                  <p:childTnLst>
                                    <p:animEffect transition="out" filter="fade">
                                      <p:cBhvr>
                                        <p:cTn id="68" dur="500" tmFilter="0, 0; .2, .5; .8, .5; 1, 0"/>
                                        <p:tgtEl>
                                          <p:spTgt spid="43"/>
                                        </p:tgtEl>
                                      </p:cBhvr>
                                    </p:animEffect>
                                    <p:animScale>
                                      <p:cBhvr>
                                        <p:cTn id="69" dur="250" autoRev="1" fill="hold"/>
                                        <p:tgtEl>
                                          <p:spTgt spid="43"/>
                                        </p:tgtEl>
                                      </p:cBhvr>
                                      <p:by x="105000" y="105000"/>
                                    </p:animScale>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10" presetClass="entr" presetSubtype="0" fill="hold" nodeType="with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par>
                                <p:cTn id="81" presetID="10"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xit" presetSubtype="0" fill="hold" nodeType="withEffect">
                                  <p:stCondLst>
                                    <p:cond delay="1000"/>
                                  </p:stCondLst>
                                  <p:childTnLst>
                                    <p:animEffect transition="out" filter="fade">
                                      <p:cBhvr>
                                        <p:cTn id="85" dur="500"/>
                                        <p:tgtEl>
                                          <p:spTgt spid="38"/>
                                        </p:tgtEl>
                                      </p:cBhvr>
                                    </p:animEffect>
                                    <p:set>
                                      <p:cBhvr>
                                        <p:cTn id="86" dur="1" fill="hold">
                                          <p:stCondLst>
                                            <p:cond delay="499"/>
                                          </p:stCondLst>
                                        </p:cTn>
                                        <p:tgtEl>
                                          <p:spTgt spid="38"/>
                                        </p:tgtEl>
                                        <p:attrNameLst>
                                          <p:attrName>style.visibility</p:attrName>
                                        </p:attrNameLst>
                                      </p:cBhvr>
                                      <p:to>
                                        <p:strVal val="hidden"/>
                                      </p:to>
                                    </p:set>
                                  </p:childTnLst>
                                </p:cTn>
                              </p:par>
                              <p:par>
                                <p:cTn id="87" presetID="10" presetClass="exit" presetSubtype="0" fill="hold" nodeType="withEffect">
                                  <p:stCondLst>
                                    <p:cond delay="100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ntr" presetSubtype="0" fill="hold" nodeType="withEffect">
                                  <p:stCondLst>
                                    <p:cond delay="100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par>
                          <p:cTn id="93" fill="hold">
                            <p:stCondLst>
                              <p:cond delay="1500"/>
                            </p:stCondLst>
                            <p:childTnLst>
                              <p:par>
                                <p:cTn id="94" presetID="8" presetClass="emph" presetSubtype="0" repeatCount="5000" autoRev="1" fill="hold" nodeType="afterEffect">
                                  <p:stCondLst>
                                    <p:cond delay="0"/>
                                  </p:stCondLst>
                                  <p:childTnLst>
                                    <p:animRot by="600000">
                                      <p:cBhvr>
                                        <p:cTn id="95" dur="1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2"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303"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715301" y="1829778"/>
            <a:ext cx="5842504" cy="523220"/>
          </a:xfrm>
          <a:prstGeom prst="rect">
            <a:avLst/>
          </a:prstGeom>
          <a:noFill/>
        </p:spPr>
        <p:txBody>
          <a:bodyPr wrap="square" rtlCol="0">
            <a:spAutoFit/>
          </a:bodyPr>
          <a:lstStyle/>
          <a:p>
            <a:r>
              <a:rPr lang="en-US" sz="2800" b="1" dirty="0">
                <a:solidFill>
                  <a:srgbClr val="46624A"/>
                </a:solidFill>
                <a:latin typeface="UTM Avo" panose="02040603050506020204" pitchFamily="18" charset="0"/>
              </a:rPr>
              <a:t>KÊU GỌI ĐẦU TƯ CHO DỰ ÁN</a:t>
            </a:r>
          </a:p>
        </p:txBody>
      </p:sp>
      <p:sp>
        <p:nvSpPr>
          <p:cNvPr id="8" name="TextBox 7"/>
          <p:cNvSpPr txBox="1"/>
          <p:nvPr/>
        </p:nvSpPr>
        <p:spPr>
          <a:xfrm>
            <a:off x="6710847" y="3696591"/>
            <a:ext cx="4266040" cy="954107"/>
          </a:xfrm>
          <a:prstGeom prst="rect">
            <a:avLst/>
          </a:prstGeom>
          <a:noFill/>
        </p:spPr>
        <p:txBody>
          <a:bodyPr wrap="none" rtlCol="0">
            <a:spAutoFit/>
          </a:bodyPr>
          <a:lstStyle/>
          <a:p>
            <a:r>
              <a:rPr lang="en-US" sz="2800" b="1" dirty="0">
                <a:solidFill>
                  <a:srgbClr val="46624A"/>
                </a:solidFill>
                <a:latin typeface="UTM Avo" panose="02040603050506020204" pitchFamily="18" charset="0"/>
              </a:rPr>
              <a:t>PHÂN TÍCH </a:t>
            </a:r>
          </a:p>
          <a:p>
            <a:r>
              <a:rPr lang="en-US" sz="2800" b="1" dirty="0">
                <a:solidFill>
                  <a:srgbClr val="46624A"/>
                </a:solidFill>
                <a:latin typeface="UTM Avo" panose="02040603050506020204" pitchFamily="18" charset="0"/>
              </a:rPr>
              <a:t>KẾT QUẢ KINH DOANH</a:t>
            </a:r>
          </a:p>
        </p:txBody>
      </p:sp>
      <p:sp>
        <p:nvSpPr>
          <p:cNvPr id="9" name="TextBox 8"/>
          <p:cNvSpPr txBox="1"/>
          <p:nvPr/>
        </p:nvSpPr>
        <p:spPr>
          <a:xfrm>
            <a:off x="6705896" y="5994292"/>
            <a:ext cx="1981633" cy="523220"/>
          </a:xfrm>
          <a:prstGeom prst="rect">
            <a:avLst/>
          </a:prstGeom>
          <a:noFill/>
        </p:spPr>
        <p:txBody>
          <a:bodyPr wrap="none" rtlCol="0">
            <a:spAutoFit/>
          </a:bodyPr>
          <a:lstStyle/>
          <a:p>
            <a:r>
              <a:rPr lang="en-US" sz="2800" b="1" dirty="0">
                <a:solidFill>
                  <a:srgbClr val="46624A"/>
                </a:solidFill>
                <a:latin typeface="UTM Avo" panose="02040603050506020204" pitchFamily="18" charset="0"/>
              </a:rPr>
              <a:t>TỔNG KẾT</a:t>
            </a:r>
          </a:p>
        </p:txBody>
      </p:sp>
      <p:sp>
        <p:nvSpPr>
          <p:cNvPr id="24" name="Rectangle 23"/>
          <p:cNvSpPr/>
          <p:nvPr/>
        </p:nvSpPr>
        <p:spPr>
          <a:xfrm>
            <a:off x="-1659792" y="1169590"/>
            <a:ext cx="8325011" cy="568841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47216" y="1046480"/>
            <a:ext cx="1457111" cy="1456761"/>
          </a:xfrm>
          <a:prstGeom prst="rect">
            <a:avLst/>
          </a:prstGeom>
        </p:spPr>
      </p:pic>
      <p:sp>
        <p:nvSpPr>
          <p:cNvPr id="2" name="TextBox 1"/>
          <p:cNvSpPr txBox="1"/>
          <p:nvPr/>
        </p:nvSpPr>
        <p:spPr>
          <a:xfrm>
            <a:off x="3452403" y="400149"/>
            <a:ext cx="5275803" cy="769441"/>
          </a:xfrm>
          <a:prstGeom prst="rect">
            <a:avLst/>
          </a:prstGeom>
          <a:noFill/>
        </p:spPr>
        <p:txBody>
          <a:bodyPr wrap="none" rtlCol="0">
            <a:spAutoFit/>
          </a:bodyPr>
          <a:lstStyle/>
          <a:p>
            <a:r>
              <a:rPr lang="en-US" sz="4400" b="1" dirty="0">
                <a:solidFill>
                  <a:srgbClr val="46624A"/>
                </a:solidFill>
                <a:latin typeface="UTM Avo" panose="02040603050506020204" pitchFamily="18" charset="0"/>
              </a:rPr>
              <a:t>NỘI DUNG CHÍNH</a:t>
            </a:r>
          </a:p>
        </p:txBody>
      </p:sp>
      <p:sp>
        <p:nvSpPr>
          <p:cNvPr id="19" name="Rectangle 18"/>
          <p:cNvSpPr/>
          <p:nvPr/>
        </p:nvSpPr>
        <p:spPr>
          <a:xfrm>
            <a:off x="6172727" y="2503240"/>
            <a:ext cx="70021" cy="1275524"/>
          </a:xfrm>
          <a:prstGeom prst="rect">
            <a:avLst/>
          </a:prstGeom>
          <a:solidFill>
            <a:srgbClr val="4662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2727" y="4568526"/>
            <a:ext cx="70021" cy="1275523"/>
          </a:xfrm>
          <a:prstGeom prst="rect">
            <a:avLst/>
          </a:prstGeom>
          <a:solidFill>
            <a:srgbClr val="4662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 y="1169590"/>
            <a:ext cx="5823078" cy="5821681"/>
          </a:xfrm>
          <a:prstGeom prst="rect">
            <a:avLst/>
          </a:prstGeom>
        </p:spPr>
      </p:pic>
      <p:grpSp>
        <p:nvGrpSpPr>
          <p:cNvPr id="21" name="Group 20"/>
          <p:cNvGrpSpPr/>
          <p:nvPr/>
        </p:nvGrpSpPr>
        <p:grpSpPr>
          <a:xfrm>
            <a:off x="5795886" y="1679536"/>
            <a:ext cx="823705" cy="823705"/>
            <a:chOff x="6602146" y="1679536"/>
            <a:chExt cx="823705" cy="823705"/>
          </a:xfrm>
        </p:grpSpPr>
        <p:sp>
          <p:nvSpPr>
            <p:cNvPr id="11" name="Oval 10"/>
            <p:cNvSpPr/>
            <p:nvPr/>
          </p:nvSpPr>
          <p:spPr>
            <a:xfrm>
              <a:off x="6602146" y="1679536"/>
              <a:ext cx="823705" cy="823705"/>
            </a:xfrm>
            <a:prstGeom prst="ellipse">
              <a:avLst/>
            </a:prstGeom>
            <a:solidFill>
              <a:srgbClr val="FFF7E7"/>
            </a:solidFill>
            <a:ln w="76200">
              <a:solidFill>
                <a:srgbClr val="466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863957" y="1829778"/>
              <a:ext cx="300082" cy="523220"/>
            </a:xfrm>
            <a:prstGeom prst="rect">
              <a:avLst/>
            </a:prstGeom>
          </p:spPr>
          <p:txBody>
            <a:bodyPr wrap="none">
              <a:spAutoFit/>
            </a:bodyPr>
            <a:lstStyle/>
            <a:p>
              <a:r>
                <a:rPr lang="en-US" sz="2800" b="1" dirty="0">
                  <a:solidFill>
                    <a:srgbClr val="46624A"/>
                  </a:solidFill>
                  <a:latin typeface="UTM Avo" panose="02040603050506020204" pitchFamily="18" charset="0"/>
                </a:rPr>
                <a:t>I</a:t>
              </a:r>
              <a:endParaRPr lang="en-US" sz="2800" dirty="0"/>
            </a:p>
          </p:txBody>
        </p:sp>
      </p:grpSp>
      <p:grpSp>
        <p:nvGrpSpPr>
          <p:cNvPr id="22" name="Group 21"/>
          <p:cNvGrpSpPr/>
          <p:nvPr/>
        </p:nvGrpSpPr>
        <p:grpSpPr>
          <a:xfrm>
            <a:off x="5795886" y="3761793"/>
            <a:ext cx="823705" cy="823705"/>
            <a:chOff x="6602146" y="3761793"/>
            <a:chExt cx="823705" cy="823705"/>
          </a:xfrm>
        </p:grpSpPr>
        <p:sp>
          <p:nvSpPr>
            <p:cNvPr id="12" name="Oval 11"/>
            <p:cNvSpPr/>
            <p:nvPr/>
          </p:nvSpPr>
          <p:spPr>
            <a:xfrm>
              <a:off x="6602146" y="3761793"/>
              <a:ext cx="823705" cy="823705"/>
            </a:xfrm>
            <a:prstGeom prst="ellipse">
              <a:avLst/>
            </a:prstGeom>
            <a:solidFill>
              <a:srgbClr val="FFF7E7"/>
            </a:solidFill>
            <a:ln w="76200">
              <a:solidFill>
                <a:srgbClr val="466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06249" y="3912035"/>
              <a:ext cx="415498" cy="523220"/>
            </a:xfrm>
            <a:prstGeom prst="rect">
              <a:avLst/>
            </a:prstGeom>
          </p:spPr>
          <p:txBody>
            <a:bodyPr wrap="none">
              <a:spAutoFit/>
            </a:bodyPr>
            <a:lstStyle/>
            <a:p>
              <a:r>
                <a:rPr lang="en-US" sz="2800" b="1" dirty="0">
                  <a:solidFill>
                    <a:srgbClr val="46624A"/>
                  </a:solidFill>
                  <a:latin typeface="UTM Avo" panose="02040603050506020204" pitchFamily="18" charset="0"/>
                </a:rPr>
                <a:t>II</a:t>
              </a:r>
              <a:endParaRPr lang="en-US" sz="2800" dirty="0"/>
            </a:p>
          </p:txBody>
        </p:sp>
      </p:grpSp>
      <p:grpSp>
        <p:nvGrpSpPr>
          <p:cNvPr id="23" name="Group 22"/>
          <p:cNvGrpSpPr/>
          <p:nvPr/>
        </p:nvGrpSpPr>
        <p:grpSpPr>
          <a:xfrm>
            <a:off x="5795886" y="5844050"/>
            <a:ext cx="823705" cy="823705"/>
            <a:chOff x="6602146" y="5844050"/>
            <a:chExt cx="823705" cy="823705"/>
          </a:xfrm>
        </p:grpSpPr>
        <p:sp>
          <p:nvSpPr>
            <p:cNvPr id="14" name="Oval 13"/>
            <p:cNvSpPr/>
            <p:nvPr/>
          </p:nvSpPr>
          <p:spPr>
            <a:xfrm>
              <a:off x="6602146" y="5844050"/>
              <a:ext cx="823705" cy="823705"/>
            </a:xfrm>
            <a:prstGeom prst="ellipse">
              <a:avLst/>
            </a:prstGeom>
            <a:solidFill>
              <a:srgbClr val="FFF7E7"/>
            </a:solidFill>
            <a:ln w="76200">
              <a:solidFill>
                <a:srgbClr val="466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48541" y="5994292"/>
              <a:ext cx="530915" cy="523220"/>
            </a:xfrm>
            <a:prstGeom prst="rect">
              <a:avLst/>
            </a:prstGeom>
          </p:spPr>
          <p:txBody>
            <a:bodyPr wrap="none">
              <a:spAutoFit/>
            </a:bodyPr>
            <a:lstStyle/>
            <a:p>
              <a:r>
                <a:rPr lang="en-US" sz="2800" b="1" dirty="0">
                  <a:solidFill>
                    <a:srgbClr val="46624A"/>
                  </a:solidFill>
                  <a:latin typeface="UTM Avo" panose="02040603050506020204" pitchFamily="18" charset="0"/>
                </a:rPr>
                <a:t>III</a:t>
              </a:r>
              <a:endParaRPr lang="en-US" sz="2800" dirty="0"/>
            </a:p>
          </p:txBody>
        </p:sp>
      </p:grpSp>
    </p:spTree>
    <p:extLst>
      <p:ext uri="{BB962C8B-B14F-4D97-AF65-F5344CB8AC3E}">
        <p14:creationId xmlns:p14="http://schemas.microsoft.com/office/powerpoint/2010/main" val="149088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grpId="0" nodeType="withEffect">
                                  <p:stCondLst>
                                    <p:cond delay="50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22" presetClass="entr" presetSubtype="1" fill="hold" nodeType="withEffect">
                                  <p:stCondLst>
                                    <p:cond delay="750"/>
                                  </p:stCondLst>
                                  <p:childTnLst>
                                    <p:set>
                                      <p:cBhvr>
                                        <p:cTn id="12" dur="1" fill="hold">
                                          <p:stCondLst>
                                            <p:cond delay="0"/>
                                          </p:stCondLst>
                                        </p:cTn>
                                        <p:tgtEl>
                                          <p:spTgt spid="22"/>
                                        </p:tgtEl>
                                        <p:attrNameLst>
                                          <p:attrName>style.visibility</p:attrName>
                                        </p:attrNameLst>
                                      </p:cBhvr>
                                      <p:to>
                                        <p:strVal val="visible"/>
                                      </p:to>
                                    </p:set>
                                    <p:animEffect transition="in" filter="wipe(up)">
                                      <p:cBhvr>
                                        <p:cTn id="13" dur="500"/>
                                        <p:tgtEl>
                                          <p:spTgt spid="22"/>
                                        </p:tgtEl>
                                      </p:cBhvr>
                                    </p:animEffect>
                                  </p:childTnLst>
                                </p:cTn>
                              </p:par>
                              <p:par>
                                <p:cTn id="14" presetID="22" presetClass="entr" presetSubtype="1" fill="hold" grpId="0" nodeType="withEffect">
                                  <p:stCondLst>
                                    <p:cond delay="125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par>
                                <p:cTn id="17" presetID="22" presetClass="entr" presetSubtype="1" fill="hold" nodeType="withEffect">
                                  <p:stCondLst>
                                    <p:cond delay="1500"/>
                                  </p:stCondLst>
                                  <p:childTnLst>
                                    <p:set>
                                      <p:cBhvr>
                                        <p:cTn id="18" dur="1" fill="hold">
                                          <p:stCondLst>
                                            <p:cond delay="0"/>
                                          </p:stCondLst>
                                        </p:cTn>
                                        <p:tgtEl>
                                          <p:spTgt spid="23"/>
                                        </p:tgtEl>
                                        <p:attrNameLst>
                                          <p:attrName>style.visibility</p:attrName>
                                        </p:attrNameLst>
                                      </p:cBhvr>
                                      <p:to>
                                        <p:strVal val="visible"/>
                                      </p:to>
                                    </p:set>
                                    <p:animEffect transition="in" filter="wipe(up)">
                                      <p:cBhvr>
                                        <p:cTn id="19" dur="500"/>
                                        <p:tgtEl>
                                          <p:spTgt spid="23"/>
                                        </p:tgtEl>
                                      </p:cBhvr>
                                    </p:animEffect>
                                  </p:childTnLst>
                                </p:cTn>
                              </p:par>
                            </p:childTnLst>
                          </p:cTn>
                        </p:par>
                        <p:par>
                          <p:cTn id="20" fill="hold">
                            <p:stCondLst>
                              <p:cond delay="2000"/>
                            </p:stCondLst>
                            <p:childTnLst>
                              <p:par>
                                <p:cTn id="21" presetID="2" presetClass="entr" presetSubtype="8" decel="10000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0-#ppt_w/2"/>
                                          </p:val>
                                        </p:tav>
                                        <p:tav tm="100000">
                                          <p:val>
                                            <p:strVal val="#ppt_x"/>
                                          </p:val>
                                        </p:tav>
                                      </p:tavLst>
                                    </p:anim>
                                    <p:anim calcmode="lin" valueType="num">
                                      <p:cBhvr additive="base">
                                        <p:cTn id="24" dur="10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3000"/>
                            </p:stCondLst>
                            <p:childTnLst>
                              <p:par>
                                <p:cTn id="26" presetID="2" presetClass="entr" presetSubtype="8" decel="10000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0-#ppt_w/2"/>
                                          </p:val>
                                        </p:tav>
                                        <p:tav tm="100000">
                                          <p:val>
                                            <p:strVal val="#ppt_x"/>
                                          </p:val>
                                        </p:tav>
                                      </p:tavLst>
                                    </p:anim>
                                    <p:anim calcmode="lin" valueType="num">
                                      <p:cBhvr additive="base">
                                        <p:cTn id="29" dur="10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4000"/>
                            </p:stCondLst>
                            <p:childTnLst>
                              <p:par>
                                <p:cTn id="31" presetID="2" presetClass="entr" presetSubtype="8" decel="10000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750" fill="hold"/>
                                        <p:tgtEl>
                                          <p:spTgt spid="9"/>
                                        </p:tgtEl>
                                        <p:attrNameLst>
                                          <p:attrName>ppt_x</p:attrName>
                                        </p:attrNameLst>
                                      </p:cBhvr>
                                      <p:tavLst>
                                        <p:tav tm="0">
                                          <p:val>
                                            <p:strVal val="0-#ppt_w/2"/>
                                          </p:val>
                                        </p:tav>
                                        <p:tav tm="100000">
                                          <p:val>
                                            <p:strVal val="#ppt_x"/>
                                          </p:val>
                                        </p:tav>
                                      </p:tavLst>
                                    </p:anim>
                                    <p:anim calcmode="lin" valueType="num">
                                      <p:cBhvr additive="base">
                                        <p:cTn id="34"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9"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06300" y="250387"/>
            <a:ext cx="3408305" cy="707886"/>
          </a:xfrm>
          <a:prstGeom prst="rect">
            <a:avLst/>
          </a:prstGeom>
          <a:noFill/>
        </p:spPr>
        <p:txBody>
          <a:bodyPr wrap="none" rtlCol="0">
            <a:spAutoFit/>
          </a:bodyPr>
          <a:lstStyle/>
          <a:p>
            <a:r>
              <a:rPr lang="en-US" sz="4000" b="1" dirty="0">
                <a:solidFill>
                  <a:srgbClr val="46624A"/>
                </a:solidFill>
                <a:latin typeface="UTM Avo" panose="02040603050506020204" pitchFamily="18" charset="0"/>
              </a:rPr>
              <a:t>III.TỔNG KẾT</a:t>
            </a:r>
          </a:p>
        </p:txBody>
      </p:sp>
      <p:sp>
        <p:nvSpPr>
          <p:cNvPr id="3" name="Rectangle 2"/>
          <p:cNvSpPr/>
          <p:nvPr/>
        </p:nvSpPr>
        <p:spPr>
          <a:xfrm>
            <a:off x="4140174" y="1213124"/>
            <a:ext cx="3911648" cy="461665"/>
          </a:xfrm>
          <a:prstGeom prst="rect">
            <a:avLst/>
          </a:prstGeom>
        </p:spPr>
        <p:txBody>
          <a:bodyPr wrap="none">
            <a:spAutoFit/>
          </a:bodyPr>
          <a:lstStyle/>
          <a:p>
            <a:r>
              <a:rPr lang="en-US" sz="2400" b="1" dirty="0">
                <a:solidFill>
                  <a:srgbClr val="46624A"/>
                </a:solidFill>
                <a:latin typeface="UTM Avo" pitchFamily="18" charset="0"/>
              </a:rPr>
              <a:t>Sau 3 tháng hoạt động </a:t>
            </a:r>
            <a:endParaRPr lang="en-US" sz="2400" b="1" dirty="0">
              <a:solidFill>
                <a:srgbClr val="46624A"/>
              </a:solidFill>
            </a:endParaRPr>
          </a:p>
        </p:txBody>
      </p:sp>
      <p:sp>
        <p:nvSpPr>
          <p:cNvPr id="8" name="Rectangle 7"/>
          <p:cNvSpPr/>
          <p:nvPr/>
        </p:nvSpPr>
        <p:spPr>
          <a:xfrm>
            <a:off x="243840" y="3134785"/>
            <a:ext cx="5257800" cy="707886"/>
          </a:xfrm>
          <a:prstGeom prst="rect">
            <a:avLst/>
          </a:prstGeom>
        </p:spPr>
        <p:txBody>
          <a:bodyPr wrap="square">
            <a:spAutoFit/>
          </a:bodyPr>
          <a:lstStyle/>
          <a:p>
            <a:pPr lvl="0" algn="ctr" fontAlgn="base"/>
            <a:r>
              <a:rPr lang="en-US" sz="2000" dirty="0">
                <a:solidFill>
                  <a:srgbClr val="46624A"/>
                </a:solidFill>
                <a:latin typeface="UTM Avo" pitchFamily="18" charset="0"/>
              </a:rPr>
              <a:t>Góp phần thay đổi thói quen sử dụng nhựa một lần bằng các mặt hàng xanh</a:t>
            </a:r>
          </a:p>
        </p:txBody>
      </p:sp>
      <p:sp>
        <p:nvSpPr>
          <p:cNvPr id="10" name="Rectangle 9"/>
          <p:cNvSpPr/>
          <p:nvPr/>
        </p:nvSpPr>
        <p:spPr>
          <a:xfrm>
            <a:off x="637751" y="6058100"/>
            <a:ext cx="3592202" cy="369332"/>
          </a:xfrm>
          <a:prstGeom prst="rect">
            <a:avLst/>
          </a:prstGeom>
        </p:spPr>
        <p:txBody>
          <a:bodyPr wrap="none">
            <a:spAutoFit/>
          </a:bodyPr>
          <a:lstStyle/>
          <a:p>
            <a:pPr lvl="0" fontAlgn="base"/>
            <a:r>
              <a:rPr lang="en-US" dirty="0"/>
              <a:t>Thu về 23.100.000 </a:t>
            </a:r>
            <a:r>
              <a:rPr lang="en-US" dirty="0" err="1"/>
              <a:t>VNĐ</a:t>
            </a:r>
            <a:r>
              <a:rPr lang="en-US" dirty="0"/>
              <a:t> trên </a:t>
            </a:r>
            <a:r>
              <a:rPr lang="en-US" dirty="0" err="1"/>
              <a:t>Shopee</a:t>
            </a:r>
            <a:endParaRPr lang="en-US" dirty="0"/>
          </a:p>
        </p:txBody>
      </p:sp>
      <p:sp>
        <p:nvSpPr>
          <p:cNvPr id="11" name="Rectangle 10"/>
          <p:cNvSpPr/>
          <p:nvPr/>
        </p:nvSpPr>
        <p:spPr>
          <a:xfrm>
            <a:off x="7074853" y="-955107"/>
            <a:ext cx="1577975" cy="368300"/>
          </a:xfrm>
          <a:prstGeom prst="rect">
            <a:avLst/>
          </a:prstGeom>
        </p:spPr>
        <p:txBody>
          <a:bodyPr wrap="none">
            <a:spAutoFit/>
          </a:bodyPr>
          <a:lstStyle/>
          <a:p>
            <a:r>
              <a:rPr lang="en-US" b="1" dirty="0">
                <a:solidFill>
                  <a:srgbClr val="000000"/>
                </a:solidFill>
                <a:latin typeface="Calibri" panose="020F0502020204030204" pitchFamily="34" charset="0"/>
              </a:rPr>
              <a:t>569088</a:t>
            </a:r>
            <a:r>
              <a:rPr lang="en-US" dirty="0"/>
              <a:t> </a:t>
            </a:r>
            <a:r>
              <a:rPr lang="en-US" b="1" dirty="0">
                <a:solidFill>
                  <a:srgbClr val="000000"/>
                </a:solidFill>
                <a:latin typeface="Calibri" panose="020F0502020204030204" pitchFamily="34" charset="0"/>
              </a:rPr>
              <a:t>51966</a:t>
            </a:r>
            <a:r>
              <a:rPr lang="en-US" dirty="0"/>
              <a:t> </a:t>
            </a:r>
          </a:p>
        </p:txBody>
      </p:sp>
      <p:sp>
        <p:nvSpPr>
          <p:cNvPr id="12" name="TextBox 11"/>
          <p:cNvSpPr txBox="1"/>
          <p:nvPr/>
        </p:nvSpPr>
        <p:spPr>
          <a:xfrm>
            <a:off x="6810046" y="4777417"/>
            <a:ext cx="3906006" cy="1015663"/>
          </a:xfrm>
          <a:prstGeom prst="rect">
            <a:avLst/>
          </a:prstGeom>
          <a:noFill/>
        </p:spPr>
        <p:txBody>
          <a:bodyPr wrap="none" rtlCol="0">
            <a:spAutoFit/>
          </a:bodyPr>
          <a:lstStyle/>
          <a:p>
            <a:pPr algn="ctr"/>
            <a:r>
              <a:rPr lang="en-US" sz="2000" b="1" dirty="0">
                <a:solidFill>
                  <a:schemeClr val="accent5">
                    <a:lumMod val="50000"/>
                  </a:schemeClr>
                </a:solidFill>
                <a:latin typeface="UTM Avo" panose="02040603050506020204" pitchFamily="18" charset="0"/>
              </a:rPr>
              <a:t>LIKE PAGE: </a:t>
            </a:r>
            <a:r>
              <a:rPr lang="en-US" sz="2000" b="1" dirty="0">
                <a:solidFill>
                  <a:schemeClr val="accent5">
                    <a:lumMod val="75000"/>
                  </a:schemeClr>
                </a:solidFill>
                <a:latin typeface="UTM Avo" panose="02040603050506020204" pitchFamily="18" charset="0"/>
              </a:rPr>
              <a:t>3,589</a:t>
            </a:r>
          </a:p>
          <a:p>
            <a:pPr algn="ctr"/>
            <a:r>
              <a:rPr lang="en-US" sz="2000" b="1" dirty="0">
                <a:solidFill>
                  <a:schemeClr val="accent5">
                    <a:lumMod val="50000"/>
                  </a:schemeClr>
                </a:solidFill>
                <a:latin typeface="UTM Avo" panose="02040603050506020204" pitchFamily="18" charset="0"/>
              </a:rPr>
              <a:t>TOTAL REACH: </a:t>
            </a:r>
            <a:r>
              <a:rPr lang="en-US" sz="2000" b="1" dirty="0">
                <a:solidFill>
                  <a:schemeClr val="accent5">
                    <a:lumMod val="75000"/>
                  </a:schemeClr>
                </a:solidFill>
                <a:latin typeface="UTM Avo" panose="02040603050506020204" pitchFamily="18" charset="0"/>
              </a:rPr>
              <a:t>569,088 </a:t>
            </a:r>
          </a:p>
          <a:p>
            <a:pPr algn="ctr"/>
            <a:r>
              <a:rPr lang="en-US" sz="2000" b="1" dirty="0">
                <a:solidFill>
                  <a:schemeClr val="accent5">
                    <a:lumMod val="50000"/>
                  </a:schemeClr>
                </a:solidFill>
                <a:latin typeface="UTM Avo" panose="02040603050506020204" pitchFamily="18" charset="0"/>
              </a:rPr>
              <a:t>TOTAL ENGAGEMENT: </a:t>
            </a:r>
            <a:r>
              <a:rPr lang="en-US" sz="2000" b="1" dirty="0">
                <a:solidFill>
                  <a:schemeClr val="accent5">
                    <a:lumMod val="75000"/>
                  </a:schemeClr>
                </a:solidFill>
                <a:latin typeface="UTM Avo" panose="02040603050506020204" pitchFamily="18" charset="0"/>
              </a:rPr>
              <a:t>51,966 </a:t>
            </a:r>
          </a:p>
        </p:txBody>
      </p:sp>
      <p:sp>
        <p:nvSpPr>
          <p:cNvPr id="13" name="Rectangle 12"/>
          <p:cNvSpPr/>
          <p:nvPr/>
        </p:nvSpPr>
        <p:spPr>
          <a:xfrm>
            <a:off x="5636906" y="6058100"/>
            <a:ext cx="6031844" cy="400110"/>
          </a:xfrm>
          <a:prstGeom prst="rect">
            <a:avLst/>
          </a:prstGeom>
        </p:spPr>
        <p:txBody>
          <a:bodyPr wrap="none">
            <a:spAutoFit/>
          </a:bodyPr>
          <a:lstStyle/>
          <a:p>
            <a:pPr lvl="0" fontAlgn="base"/>
            <a:r>
              <a:rPr lang="en-US" sz="2000" dirty="0">
                <a:solidFill>
                  <a:srgbClr val="46624A"/>
                </a:solidFill>
                <a:latin typeface="UTM Avo" pitchFamily="18" charset="0"/>
              </a:rPr>
              <a:t>Đạt được kết quá khá ấn tượng trên Facebook</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190" y="4093058"/>
            <a:ext cx="4093785" cy="1901022"/>
          </a:xfrm>
          <a:prstGeom prst="rect">
            <a:avLst/>
          </a:prstGeom>
        </p:spPr>
      </p:pic>
      <p:grpSp>
        <p:nvGrpSpPr>
          <p:cNvPr id="22" name="Group 21"/>
          <p:cNvGrpSpPr/>
          <p:nvPr/>
        </p:nvGrpSpPr>
        <p:grpSpPr>
          <a:xfrm>
            <a:off x="7153058" y="1939809"/>
            <a:ext cx="2999539" cy="1902862"/>
            <a:chOff x="7153058" y="1939809"/>
            <a:chExt cx="2999539" cy="1902862"/>
          </a:xfrm>
        </p:grpSpPr>
        <p:sp>
          <p:nvSpPr>
            <p:cNvPr id="9" name="Rectangle 8"/>
            <p:cNvSpPr/>
            <p:nvPr/>
          </p:nvSpPr>
          <p:spPr>
            <a:xfrm>
              <a:off x="7153058" y="3442561"/>
              <a:ext cx="2999539" cy="400110"/>
            </a:xfrm>
            <a:prstGeom prst="rect">
              <a:avLst/>
            </a:prstGeom>
          </p:spPr>
          <p:txBody>
            <a:bodyPr wrap="none">
              <a:spAutoFit/>
            </a:bodyPr>
            <a:lstStyle/>
            <a:p>
              <a:r>
                <a:rPr lang="en-US" sz="2000" dirty="0">
                  <a:solidFill>
                    <a:srgbClr val="46624A"/>
                  </a:solidFill>
                  <a:latin typeface="UTM Avo" pitchFamily="18" charset="0"/>
                </a:rPr>
                <a:t>Phủ sóng 23 tỉnh thành</a:t>
              </a:r>
              <a:endParaRPr lang="en-US" sz="2000" dirty="0">
                <a:solidFill>
                  <a:srgbClr val="46624A"/>
                </a:solidFill>
              </a:endParaRPr>
            </a:p>
          </p:txBody>
        </p:sp>
        <p:sp>
          <p:nvSpPr>
            <p:cNvPr id="15" name="TextBox 14"/>
            <p:cNvSpPr txBox="1"/>
            <p:nvPr/>
          </p:nvSpPr>
          <p:spPr>
            <a:xfrm>
              <a:off x="7306946" y="1939809"/>
              <a:ext cx="2845651" cy="1446550"/>
            </a:xfrm>
            <a:prstGeom prst="rect">
              <a:avLst/>
            </a:prstGeom>
            <a:noFill/>
          </p:spPr>
          <p:txBody>
            <a:bodyPr wrap="none" rtlCol="0">
              <a:spAutoFit/>
            </a:bodyPr>
            <a:lstStyle/>
            <a:p>
              <a:r>
                <a:rPr lang="en-US" sz="8800" b="1" dirty="0">
                  <a:solidFill>
                    <a:schemeClr val="accent6">
                      <a:lumMod val="50000"/>
                    </a:schemeClr>
                  </a:solidFill>
                  <a:latin typeface="UTM Avo" panose="02040603050506020204" pitchFamily="18" charset="0"/>
                </a:rPr>
                <a:t>23</a:t>
              </a:r>
              <a:r>
                <a:rPr lang="en-US" sz="5400" b="1" dirty="0">
                  <a:solidFill>
                    <a:srgbClr val="C00000"/>
                  </a:solidFill>
                  <a:latin typeface="UTM Avo" panose="02040603050506020204" pitchFamily="18" charset="0"/>
                </a:rPr>
                <a:t>/63</a:t>
              </a:r>
            </a:p>
          </p:txBody>
        </p:sp>
      </p:grpSp>
      <p:grpSp>
        <p:nvGrpSpPr>
          <p:cNvPr id="21" name="Group 20"/>
          <p:cNvGrpSpPr/>
          <p:nvPr/>
        </p:nvGrpSpPr>
        <p:grpSpPr>
          <a:xfrm>
            <a:off x="2106203" y="1393190"/>
            <a:ext cx="1546599" cy="1835948"/>
            <a:chOff x="2106203" y="1393190"/>
            <a:chExt cx="1546599" cy="1835948"/>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106203" y="1678611"/>
              <a:ext cx="483351" cy="1427986"/>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7106" y="1393190"/>
              <a:ext cx="815696" cy="1835948"/>
            </a:xfrm>
            <a:prstGeom prst="rect">
              <a:avLst/>
            </a:prstGeom>
          </p:spPr>
        </p:pic>
      </p:grpSp>
      <p:grpSp>
        <p:nvGrpSpPr>
          <p:cNvPr id="20" name="Group 19"/>
          <p:cNvGrpSpPr/>
          <p:nvPr/>
        </p:nvGrpSpPr>
        <p:grpSpPr>
          <a:xfrm>
            <a:off x="1570429" y="1115555"/>
            <a:ext cx="2045982" cy="2296866"/>
            <a:chOff x="1564424" y="1103530"/>
            <a:chExt cx="2045982" cy="2296866"/>
          </a:xfrm>
        </p:grpSpPr>
        <p:pic>
          <p:nvPicPr>
            <p:cNvPr id="17" name="Picture 4" descr="Trong hình ảnh có thể có: đồ uố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542" t="6001" r="56790" b="29428"/>
            <a:stretch/>
          </p:blipFill>
          <p:spPr bwMode="auto">
            <a:xfrm>
              <a:off x="1564424" y="1103530"/>
              <a:ext cx="1378120" cy="22968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94710" y="1354203"/>
              <a:ext cx="815696" cy="1835948"/>
            </a:xfrm>
            <a:prstGeom prst="rect">
              <a:avLst/>
            </a:prstGeom>
          </p:spPr>
        </p:pic>
      </p:grpSp>
    </p:spTree>
    <p:extLst>
      <p:ext uri="{BB962C8B-B14F-4D97-AF65-F5344CB8AC3E}">
        <p14:creationId xmlns:p14="http://schemas.microsoft.com/office/powerpoint/2010/main" val="283188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340" y="-2186170"/>
            <a:ext cx="9135319" cy="9135319"/>
          </a:xfrm>
          <a:prstGeom prst="rect">
            <a:avLst/>
          </a:prstGeom>
        </p:spPr>
      </p:pic>
      <p:sp>
        <p:nvSpPr>
          <p:cNvPr id="6" name="TextBox 5"/>
          <p:cNvSpPr txBox="1"/>
          <p:nvPr/>
        </p:nvSpPr>
        <p:spPr>
          <a:xfrm>
            <a:off x="796567" y="520861"/>
            <a:ext cx="10598864" cy="1107996"/>
          </a:xfrm>
          <a:prstGeom prst="rect">
            <a:avLst/>
          </a:prstGeom>
          <a:noFill/>
        </p:spPr>
        <p:txBody>
          <a:bodyPr wrap="none" rtlCol="0">
            <a:spAutoFit/>
          </a:bodyPr>
          <a:lstStyle/>
          <a:p>
            <a:r>
              <a:rPr lang="en-US" sz="6600" b="1" dirty="0">
                <a:solidFill>
                  <a:srgbClr val="46624A"/>
                </a:solidFill>
                <a:latin typeface="UTM Avo" panose="02040603050506020204" pitchFamily="18" charset="0"/>
              </a:rPr>
              <a:t>THANKS FOR WATCHING</a:t>
            </a:r>
          </a:p>
        </p:txBody>
      </p:sp>
    </p:spTree>
    <p:extLst>
      <p:ext uri="{BB962C8B-B14F-4D97-AF65-F5344CB8AC3E}">
        <p14:creationId xmlns:p14="http://schemas.microsoft.com/office/powerpoint/2010/main" val="240509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303"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715301" y="1829778"/>
            <a:ext cx="5842504" cy="523220"/>
          </a:xfrm>
          <a:prstGeom prst="rect">
            <a:avLst/>
          </a:prstGeom>
          <a:noFill/>
        </p:spPr>
        <p:txBody>
          <a:bodyPr wrap="square" rtlCol="0">
            <a:spAutoFit/>
          </a:bodyPr>
          <a:lstStyle/>
          <a:p>
            <a:r>
              <a:rPr lang="en-US" sz="2800" b="1" dirty="0">
                <a:solidFill>
                  <a:srgbClr val="46624A"/>
                </a:solidFill>
                <a:latin typeface="UTM Avo" panose="02040603050506020204" pitchFamily="18" charset="0"/>
              </a:rPr>
              <a:t>KÊU GỌI ĐẦU TƯ CHO DỰ ÁN</a:t>
            </a:r>
          </a:p>
        </p:txBody>
      </p:sp>
      <p:sp>
        <p:nvSpPr>
          <p:cNvPr id="8" name="TextBox 7"/>
          <p:cNvSpPr txBox="1"/>
          <p:nvPr/>
        </p:nvSpPr>
        <p:spPr>
          <a:xfrm>
            <a:off x="6710847" y="3696591"/>
            <a:ext cx="4266040" cy="954107"/>
          </a:xfrm>
          <a:prstGeom prst="rect">
            <a:avLst/>
          </a:prstGeom>
          <a:noFill/>
        </p:spPr>
        <p:txBody>
          <a:bodyPr wrap="none" rtlCol="0">
            <a:spAutoFit/>
          </a:bodyPr>
          <a:lstStyle/>
          <a:p>
            <a:r>
              <a:rPr lang="en-US" sz="2800" b="1" dirty="0">
                <a:solidFill>
                  <a:srgbClr val="46624A"/>
                </a:solidFill>
                <a:latin typeface="UTM Avo" panose="02040603050506020204" pitchFamily="18" charset="0"/>
              </a:rPr>
              <a:t>PHÂN TÍCH </a:t>
            </a:r>
          </a:p>
          <a:p>
            <a:r>
              <a:rPr lang="en-US" sz="2800" b="1" dirty="0">
                <a:solidFill>
                  <a:srgbClr val="46624A"/>
                </a:solidFill>
                <a:latin typeface="UTM Avo" panose="02040603050506020204" pitchFamily="18" charset="0"/>
              </a:rPr>
              <a:t>KẾT QUẢ KINH DOANH</a:t>
            </a:r>
          </a:p>
        </p:txBody>
      </p:sp>
      <p:sp>
        <p:nvSpPr>
          <p:cNvPr id="9" name="TextBox 8"/>
          <p:cNvSpPr txBox="1"/>
          <p:nvPr/>
        </p:nvSpPr>
        <p:spPr>
          <a:xfrm>
            <a:off x="6705896" y="5994292"/>
            <a:ext cx="1981633" cy="523220"/>
          </a:xfrm>
          <a:prstGeom prst="rect">
            <a:avLst/>
          </a:prstGeom>
          <a:noFill/>
        </p:spPr>
        <p:txBody>
          <a:bodyPr wrap="none" rtlCol="0">
            <a:spAutoFit/>
          </a:bodyPr>
          <a:lstStyle/>
          <a:p>
            <a:r>
              <a:rPr lang="en-US" sz="2800" b="1" dirty="0">
                <a:solidFill>
                  <a:srgbClr val="46624A"/>
                </a:solidFill>
                <a:latin typeface="UTM Avo" panose="02040603050506020204" pitchFamily="18" charset="0"/>
              </a:rPr>
              <a:t>TỔNG KẾT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47216" y="1046480"/>
            <a:ext cx="1457111" cy="1456761"/>
          </a:xfrm>
          <a:prstGeom prst="rect">
            <a:avLst/>
          </a:prstGeom>
        </p:spPr>
      </p:pic>
      <p:sp>
        <p:nvSpPr>
          <p:cNvPr id="2" name="TextBox 1"/>
          <p:cNvSpPr txBox="1"/>
          <p:nvPr/>
        </p:nvSpPr>
        <p:spPr>
          <a:xfrm>
            <a:off x="3452403" y="400149"/>
            <a:ext cx="5275803" cy="769441"/>
          </a:xfrm>
          <a:prstGeom prst="rect">
            <a:avLst/>
          </a:prstGeom>
          <a:noFill/>
        </p:spPr>
        <p:txBody>
          <a:bodyPr wrap="none" rtlCol="0">
            <a:spAutoFit/>
          </a:bodyPr>
          <a:lstStyle/>
          <a:p>
            <a:r>
              <a:rPr lang="en-US" sz="4400" b="1" dirty="0">
                <a:solidFill>
                  <a:srgbClr val="46624A"/>
                </a:solidFill>
                <a:latin typeface="UTM Avo" panose="02040603050506020204" pitchFamily="18" charset="0"/>
              </a:rPr>
              <a:t>NỘI DUNG CHÍNH</a:t>
            </a:r>
          </a:p>
        </p:txBody>
      </p:sp>
      <p:sp>
        <p:nvSpPr>
          <p:cNvPr id="19" name="Rectangle 18"/>
          <p:cNvSpPr/>
          <p:nvPr/>
        </p:nvSpPr>
        <p:spPr>
          <a:xfrm>
            <a:off x="6172727" y="2503240"/>
            <a:ext cx="70021" cy="1275524"/>
          </a:xfrm>
          <a:prstGeom prst="rect">
            <a:avLst/>
          </a:prstGeom>
          <a:solidFill>
            <a:srgbClr val="4662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72727" y="4568526"/>
            <a:ext cx="70021" cy="1275523"/>
          </a:xfrm>
          <a:prstGeom prst="rect">
            <a:avLst/>
          </a:prstGeom>
          <a:solidFill>
            <a:srgbClr val="46624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 y="1169590"/>
            <a:ext cx="5823078" cy="5821681"/>
          </a:xfrm>
          <a:prstGeom prst="rect">
            <a:avLst/>
          </a:prstGeom>
        </p:spPr>
      </p:pic>
      <p:sp>
        <p:nvSpPr>
          <p:cNvPr id="11" name="Oval 10"/>
          <p:cNvSpPr/>
          <p:nvPr/>
        </p:nvSpPr>
        <p:spPr>
          <a:xfrm>
            <a:off x="5795886" y="1679536"/>
            <a:ext cx="823705" cy="823705"/>
          </a:xfrm>
          <a:prstGeom prst="ellipse">
            <a:avLst/>
          </a:prstGeom>
          <a:solidFill>
            <a:srgbClr val="FFF7E7"/>
          </a:solidFill>
          <a:ln w="76200">
            <a:solidFill>
              <a:srgbClr val="466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57697" y="1829778"/>
            <a:ext cx="300082" cy="523220"/>
          </a:xfrm>
          <a:prstGeom prst="rect">
            <a:avLst/>
          </a:prstGeom>
        </p:spPr>
        <p:txBody>
          <a:bodyPr wrap="none">
            <a:spAutoFit/>
          </a:bodyPr>
          <a:lstStyle/>
          <a:p>
            <a:r>
              <a:rPr lang="en-US" sz="2800" b="1" dirty="0">
                <a:solidFill>
                  <a:srgbClr val="46624A"/>
                </a:solidFill>
                <a:latin typeface="UTM Avo" panose="02040603050506020204" pitchFamily="18" charset="0"/>
              </a:rPr>
              <a:t>I</a:t>
            </a:r>
            <a:endParaRPr lang="en-US" sz="2800" dirty="0"/>
          </a:p>
        </p:txBody>
      </p:sp>
      <p:grpSp>
        <p:nvGrpSpPr>
          <p:cNvPr id="22" name="Group 21"/>
          <p:cNvGrpSpPr/>
          <p:nvPr/>
        </p:nvGrpSpPr>
        <p:grpSpPr>
          <a:xfrm>
            <a:off x="5795886" y="3761793"/>
            <a:ext cx="823705" cy="823705"/>
            <a:chOff x="6602146" y="3761793"/>
            <a:chExt cx="823705" cy="823705"/>
          </a:xfrm>
        </p:grpSpPr>
        <p:sp>
          <p:nvSpPr>
            <p:cNvPr id="12" name="Oval 11"/>
            <p:cNvSpPr/>
            <p:nvPr/>
          </p:nvSpPr>
          <p:spPr>
            <a:xfrm>
              <a:off x="6602146" y="3761793"/>
              <a:ext cx="823705" cy="823705"/>
            </a:xfrm>
            <a:prstGeom prst="ellipse">
              <a:avLst/>
            </a:prstGeom>
            <a:solidFill>
              <a:srgbClr val="FFF7E7"/>
            </a:solidFill>
            <a:ln w="76200">
              <a:solidFill>
                <a:srgbClr val="466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806249" y="3912035"/>
              <a:ext cx="415498" cy="523220"/>
            </a:xfrm>
            <a:prstGeom prst="rect">
              <a:avLst/>
            </a:prstGeom>
          </p:spPr>
          <p:txBody>
            <a:bodyPr wrap="none">
              <a:spAutoFit/>
            </a:bodyPr>
            <a:lstStyle/>
            <a:p>
              <a:r>
                <a:rPr lang="en-US" sz="2800" b="1" dirty="0">
                  <a:solidFill>
                    <a:srgbClr val="46624A"/>
                  </a:solidFill>
                  <a:latin typeface="UTM Avo" panose="02040603050506020204" pitchFamily="18" charset="0"/>
                </a:rPr>
                <a:t>II</a:t>
              </a:r>
              <a:endParaRPr lang="en-US" sz="2800" dirty="0"/>
            </a:p>
          </p:txBody>
        </p:sp>
      </p:grpSp>
      <p:grpSp>
        <p:nvGrpSpPr>
          <p:cNvPr id="23" name="Group 22"/>
          <p:cNvGrpSpPr/>
          <p:nvPr/>
        </p:nvGrpSpPr>
        <p:grpSpPr>
          <a:xfrm>
            <a:off x="5795886" y="5844050"/>
            <a:ext cx="823705" cy="823705"/>
            <a:chOff x="6602146" y="5844050"/>
            <a:chExt cx="823705" cy="823705"/>
          </a:xfrm>
        </p:grpSpPr>
        <p:sp>
          <p:nvSpPr>
            <p:cNvPr id="14" name="Oval 13"/>
            <p:cNvSpPr/>
            <p:nvPr/>
          </p:nvSpPr>
          <p:spPr>
            <a:xfrm>
              <a:off x="6602146" y="5844050"/>
              <a:ext cx="823705" cy="823705"/>
            </a:xfrm>
            <a:prstGeom prst="ellipse">
              <a:avLst/>
            </a:prstGeom>
            <a:solidFill>
              <a:srgbClr val="FFF7E7"/>
            </a:solidFill>
            <a:ln w="76200">
              <a:solidFill>
                <a:srgbClr val="4662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48541" y="5994292"/>
              <a:ext cx="530915" cy="523220"/>
            </a:xfrm>
            <a:prstGeom prst="rect">
              <a:avLst/>
            </a:prstGeom>
          </p:spPr>
          <p:txBody>
            <a:bodyPr wrap="none">
              <a:spAutoFit/>
            </a:bodyPr>
            <a:lstStyle/>
            <a:p>
              <a:r>
                <a:rPr lang="en-US" sz="2800" b="1" dirty="0">
                  <a:solidFill>
                    <a:srgbClr val="46624A"/>
                  </a:solidFill>
                  <a:latin typeface="UTM Avo" panose="02040603050506020204" pitchFamily="18" charset="0"/>
                </a:rPr>
                <a:t>III</a:t>
              </a:r>
              <a:endParaRPr lang="en-US" sz="2800" dirty="0"/>
            </a:p>
          </p:txBody>
        </p:sp>
      </p:grpSp>
    </p:spTree>
    <p:extLst>
      <p:ext uri="{BB962C8B-B14F-4D97-AF65-F5344CB8AC3E}">
        <p14:creationId xmlns:p14="http://schemas.microsoft.com/office/powerpoint/2010/main" val="253627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1" nodeType="with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15"/>
                                        </p:tgtEl>
                                      </p:cBhvr>
                                    </p:animEffect>
                                    <p:set>
                                      <p:cBhvr>
                                        <p:cTn id="34" dur="1" fill="hold">
                                          <p:stCondLst>
                                            <p:cond delay="499"/>
                                          </p:stCondLst>
                                        </p:cTn>
                                        <p:tgtEl>
                                          <p:spTgt spid="15"/>
                                        </p:tgtEl>
                                        <p:attrNameLst>
                                          <p:attrName>style.visibility</p:attrName>
                                        </p:attrNameLst>
                                      </p:cBhvr>
                                      <p:to>
                                        <p:strVal val="hidden"/>
                                      </p:to>
                                    </p:set>
                                  </p:childTnLst>
                                </p:cTn>
                              </p:par>
                              <p:par>
                                <p:cTn id="35" presetID="42" presetClass="path" presetSubtype="0" accel="50000" decel="50000" fill="hold" grpId="1" nodeType="withEffect">
                                  <p:stCondLst>
                                    <p:cond delay="0"/>
                                  </p:stCondLst>
                                  <p:childTnLst>
                                    <p:animMotion origin="layout" path="M -4.58333E-6 -1.11111E-6 L -0.23958 0.18449 " pathEditMode="relative" rAng="0" ptsTypes="AA">
                                      <p:cBhvr>
                                        <p:cTn id="36" dur="1500" fill="hold"/>
                                        <p:tgtEl>
                                          <p:spTgt spid="7"/>
                                        </p:tgtEl>
                                        <p:attrNameLst>
                                          <p:attrName>ppt_x</p:attrName>
                                          <p:attrName>ppt_y</p:attrName>
                                        </p:attrNameLst>
                                      </p:cBhvr>
                                      <p:rCtr x="-11979" y="9213"/>
                                    </p:animMotion>
                                  </p:childTnLst>
                                </p:cTn>
                              </p:par>
                              <p:par>
                                <p:cTn id="37" presetID="6" presetClass="emph" presetSubtype="0" decel="100000" fill="hold" grpId="2" nodeType="withEffect">
                                  <p:stCondLst>
                                    <p:cond delay="0"/>
                                  </p:stCondLst>
                                  <p:childTnLst>
                                    <p:animScale>
                                      <p:cBhvr>
                                        <p:cTn id="38" dur="125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7" grpId="2"/>
      <p:bldP spid="8" grpId="1"/>
      <p:bldP spid="9" grpId="1"/>
      <p:bldP spid="2" grpId="0"/>
      <p:bldP spid="19" grpId="1" animBg="1"/>
      <p:bldP spid="20" grpId="1" animBg="1"/>
      <p:bldP spid="11"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713323" y="68903"/>
            <a:ext cx="10790424" cy="6651494"/>
            <a:chOff x="1317004" y="272383"/>
            <a:chExt cx="10790424" cy="6651494"/>
          </a:xfrm>
        </p:grpSpPr>
        <p:sp>
          <p:nvSpPr>
            <p:cNvPr id="9" name="Rectangle 8"/>
            <p:cNvSpPr/>
            <p:nvPr/>
          </p:nvSpPr>
          <p:spPr>
            <a:xfrm>
              <a:off x="6997714" y="5669280"/>
              <a:ext cx="627366" cy="706120"/>
            </a:xfrm>
            <a:custGeom>
              <a:avLst/>
              <a:gdLst>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5080 w 568960"/>
                <a:gd name="connsiteY0" fmla="*/ 0 h 650240"/>
                <a:gd name="connsiteX1" fmla="*/ 568960 w 568960"/>
                <a:gd name="connsiteY1" fmla="*/ 86360 h 650240"/>
                <a:gd name="connsiteX2" fmla="*/ 568960 w 568960"/>
                <a:gd name="connsiteY2" fmla="*/ 650240 h 650240"/>
                <a:gd name="connsiteX3" fmla="*/ 0 w 568960"/>
                <a:gd name="connsiteY3" fmla="*/ 650240 h 650240"/>
                <a:gd name="connsiteX4" fmla="*/ 5080 w 568960"/>
                <a:gd name="connsiteY4" fmla="*/ 0 h 650240"/>
                <a:gd name="connsiteX0" fmla="*/ 30480 w 594360"/>
                <a:gd name="connsiteY0" fmla="*/ 0 h 706120"/>
                <a:gd name="connsiteX1" fmla="*/ 594360 w 594360"/>
                <a:gd name="connsiteY1" fmla="*/ 86360 h 706120"/>
                <a:gd name="connsiteX2" fmla="*/ 594360 w 594360"/>
                <a:gd name="connsiteY2" fmla="*/ 650240 h 706120"/>
                <a:gd name="connsiteX3" fmla="*/ 0 w 594360"/>
                <a:gd name="connsiteY3" fmla="*/ 706120 h 706120"/>
                <a:gd name="connsiteX4" fmla="*/ 30480 w 594360"/>
                <a:gd name="connsiteY4"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366" h="706120">
                  <a:moveTo>
                    <a:pt x="63486" y="0"/>
                  </a:moveTo>
                  <a:lnTo>
                    <a:pt x="627366" y="86360"/>
                  </a:lnTo>
                  <a:lnTo>
                    <a:pt x="627366" y="650240"/>
                  </a:lnTo>
                  <a:lnTo>
                    <a:pt x="33006" y="706120"/>
                  </a:lnTo>
                  <a:cubicBezTo>
                    <a:pt x="-54201" y="657860"/>
                    <a:pt x="58406" y="478367"/>
                    <a:pt x="63486" y="360680"/>
                  </a:cubicBezTo>
                  <a:cubicBezTo>
                    <a:pt x="215886" y="75353"/>
                    <a:pt x="-23720" y="45720"/>
                    <a:pt x="63486" y="0"/>
                  </a:cubicBezTo>
                  <a:close/>
                </a:path>
              </a:pathLst>
            </a:cu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p:cNvSpPr/>
            <p:nvPr/>
          </p:nvSpPr>
          <p:spPr>
            <a:xfrm>
              <a:off x="5275594" y="5669280"/>
              <a:ext cx="627366" cy="706120"/>
            </a:xfrm>
            <a:custGeom>
              <a:avLst/>
              <a:gdLst>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5080 w 568960"/>
                <a:gd name="connsiteY0" fmla="*/ 0 h 650240"/>
                <a:gd name="connsiteX1" fmla="*/ 568960 w 568960"/>
                <a:gd name="connsiteY1" fmla="*/ 86360 h 650240"/>
                <a:gd name="connsiteX2" fmla="*/ 568960 w 568960"/>
                <a:gd name="connsiteY2" fmla="*/ 650240 h 650240"/>
                <a:gd name="connsiteX3" fmla="*/ 0 w 568960"/>
                <a:gd name="connsiteY3" fmla="*/ 650240 h 650240"/>
                <a:gd name="connsiteX4" fmla="*/ 5080 w 568960"/>
                <a:gd name="connsiteY4" fmla="*/ 0 h 650240"/>
                <a:gd name="connsiteX0" fmla="*/ 30480 w 594360"/>
                <a:gd name="connsiteY0" fmla="*/ 0 h 706120"/>
                <a:gd name="connsiteX1" fmla="*/ 594360 w 594360"/>
                <a:gd name="connsiteY1" fmla="*/ 86360 h 706120"/>
                <a:gd name="connsiteX2" fmla="*/ 594360 w 594360"/>
                <a:gd name="connsiteY2" fmla="*/ 650240 h 706120"/>
                <a:gd name="connsiteX3" fmla="*/ 0 w 594360"/>
                <a:gd name="connsiteY3" fmla="*/ 706120 h 706120"/>
                <a:gd name="connsiteX4" fmla="*/ 30480 w 594360"/>
                <a:gd name="connsiteY4"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366" h="706120">
                  <a:moveTo>
                    <a:pt x="63486" y="0"/>
                  </a:moveTo>
                  <a:lnTo>
                    <a:pt x="627366" y="86360"/>
                  </a:lnTo>
                  <a:lnTo>
                    <a:pt x="627366" y="650240"/>
                  </a:lnTo>
                  <a:lnTo>
                    <a:pt x="33006" y="706120"/>
                  </a:lnTo>
                  <a:cubicBezTo>
                    <a:pt x="-54201" y="657860"/>
                    <a:pt x="58406" y="478367"/>
                    <a:pt x="63486" y="360680"/>
                  </a:cubicBezTo>
                  <a:cubicBezTo>
                    <a:pt x="215886" y="75353"/>
                    <a:pt x="-23720" y="45720"/>
                    <a:pt x="63486" y="0"/>
                  </a:cubicBezTo>
                  <a:close/>
                </a:path>
              </a:pathLst>
            </a:cu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04" y="272383"/>
              <a:ext cx="5204720" cy="315575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194" y="273248"/>
              <a:ext cx="5219635" cy="3154887"/>
            </a:xfrm>
            <a:prstGeom prst="rect">
              <a:avLst/>
            </a:prstGeom>
          </p:spPr>
        </p:pic>
        <p:pic>
          <p:nvPicPr>
            <p:cNvPr id="4100" name="Picture 4" descr="Kết quả hình ảnh cho plastic kill anima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194" y="3562199"/>
              <a:ext cx="5227234" cy="3361678"/>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p:cNvPicPr>
            <a:picLocks noChangeAspect="1"/>
          </p:cNvPicPr>
          <p:nvPr/>
        </p:nvPicPr>
        <p:blipFill>
          <a:blip r:embed="rId5"/>
          <a:stretch>
            <a:fillRect/>
          </a:stretch>
        </p:blipFill>
        <p:spPr>
          <a:xfrm>
            <a:off x="721556" y="3358720"/>
            <a:ext cx="5196487" cy="3361678"/>
          </a:xfrm>
          <a:prstGeom prst="rect">
            <a:avLst/>
          </a:prstGeom>
        </p:spPr>
      </p:pic>
    </p:spTree>
    <p:extLst>
      <p:ext uri="{BB962C8B-B14F-4D97-AF65-F5344CB8AC3E}">
        <p14:creationId xmlns:p14="http://schemas.microsoft.com/office/powerpoint/2010/main" val="2678803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1720" y="-670560"/>
            <a:ext cx="7528560" cy="7528560"/>
          </a:xfrm>
          <a:prstGeom prst="rect">
            <a:avLst/>
          </a:prstGeom>
        </p:spPr>
      </p:pic>
      <p:sp>
        <p:nvSpPr>
          <p:cNvPr id="9" name="Rectangle 8"/>
          <p:cNvSpPr/>
          <p:nvPr/>
        </p:nvSpPr>
        <p:spPr>
          <a:xfrm>
            <a:off x="6708154" y="5669280"/>
            <a:ext cx="627366" cy="706120"/>
          </a:xfrm>
          <a:custGeom>
            <a:avLst/>
            <a:gdLst>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5080 w 568960"/>
              <a:gd name="connsiteY0" fmla="*/ 0 h 650240"/>
              <a:gd name="connsiteX1" fmla="*/ 568960 w 568960"/>
              <a:gd name="connsiteY1" fmla="*/ 86360 h 650240"/>
              <a:gd name="connsiteX2" fmla="*/ 568960 w 568960"/>
              <a:gd name="connsiteY2" fmla="*/ 650240 h 650240"/>
              <a:gd name="connsiteX3" fmla="*/ 0 w 568960"/>
              <a:gd name="connsiteY3" fmla="*/ 650240 h 650240"/>
              <a:gd name="connsiteX4" fmla="*/ 5080 w 568960"/>
              <a:gd name="connsiteY4" fmla="*/ 0 h 650240"/>
              <a:gd name="connsiteX0" fmla="*/ 30480 w 594360"/>
              <a:gd name="connsiteY0" fmla="*/ 0 h 706120"/>
              <a:gd name="connsiteX1" fmla="*/ 594360 w 594360"/>
              <a:gd name="connsiteY1" fmla="*/ 86360 h 706120"/>
              <a:gd name="connsiteX2" fmla="*/ 594360 w 594360"/>
              <a:gd name="connsiteY2" fmla="*/ 650240 h 706120"/>
              <a:gd name="connsiteX3" fmla="*/ 0 w 594360"/>
              <a:gd name="connsiteY3" fmla="*/ 706120 h 706120"/>
              <a:gd name="connsiteX4" fmla="*/ 30480 w 594360"/>
              <a:gd name="connsiteY4"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366" h="706120">
                <a:moveTo>
                  <a:pt x="63486" y="0"/>
                </a:moveTo>
                <a:lnTo>
                  <a:pt x="627366" y="86360"/>
                </a:lnTo>
                <a:lnTo>
                  <a:pt x="627366" y="650240"/>
                </a:lnTo>
                <a:lnTo>
                  <a:pt x="33006" y="706120"/>
                </a:lnTo>
                <a:cubicBezTo>
                  <a:pt x="-54201" y="657860"/>
                  <a:pt x="58406" y="478367"/>
                  <a:pt x="63486" y="360680"/>
                </a:cubicBezTo>
                <a:cubicBezTo>
                  <a:pt x="215886" y="75353"/>
                  <a:pt x="-23720" y="45720"/>
                  <a:pt x="63486" y="0"/>
                </a:cubicBezTo>
                <a:close/>
              </a:path>
            </a:pathLst>
          </a:cu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8"/>
          <p:cNvSpPr/>
          <p:nvPr/>
        </p:nvSpPr>
        <p:spPr>
          <a:xfrm>
            <a:off x="4986034" y="5669280"/>
            <a:ext cx="627366" cy="706120"/>
          </a:xfrm>
          <a:custGeom>
            <a:avLst/>
            <a:gdLst>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0 w 568960"/>
              <a:gd name="connsiteY0" fmla="*/ 0 h 563880"/>
              <a:gd name="connsiteX1" fmla="*/ 568960 w 568960"/>
              <a:gd name="connsiteY1" fmla="*/ 0 h 563880"/>
              <a:gd name="connsiteX2" fmla="*/ 568960 w 568960"/>
              <a:gd name="connsiteY2" fmla="*/ 563880 h 563880"/>
              <a:gd name="connsiteX3" fmla="*/ 0 w 568960"/>
              <a:gd name="connsiteY3" fmla="*/ 563880 h 563880"/>
              <a:gd name="connsiteX4" fmla="*/ 0 w 568960"/>
              <a:gd name="connsiteY4" fmla="*/ 0 h 563880"/>
              <a:gd name="connsiteX0" fmla="*/ 5080 w 568960"/>
              <a:gd name="connsiteY0" fmla="*/ 0 h 650240"/>
              <a:gd name="connsiteX1" fmla="*/ 568960 w 568960"/>
              <a:gd name="connsiteY1" fmla="*/ 86360 h 650240"/>
              <a:gd name="connsiteX2" fmla="*/ 568960 w 568960"/>
              <a:gd name="connsiteY2" fmla="*/ 650240 h 650240"/>
              <a:gd name="connsiteX3" fmla="*/ 0 w 568960"/>
              <a:gd name="connsiteY3" fmla="*/ 650240 h 650240"/>
              <a:gd name="connsiteX4" fmla="*/ 5080 w 568960"/>
              <a:gd name="connsiteY4" fmla="*/ 0 h 650240"/>
              <a:gd name="connsiteX0" fmla="*/ 30480 w 594360"/>
              <a:gd name="connsiteY0" fmla="*/ 0 h 706120"/>
              <a:gd name="connsiteX1" fmla="*/ 594360 w 594360"/>
              <a:gd name="connsiteY1" fmla="*/ 86360 h 706120"/>
              <a:gd name="connsiteX2" fmla="*/ 594360 w 594360"/>
              <a:gd name="connsiteY2" fmla="*/ 650240 h 706120"/>
              <a:gd name="connsiteX3" fmla="*/ 0 w 594360"/>
              <a:gd name="connsiteY3" fmla="*/ 706120 h 706120"/>
              <a:gd name="connsiteX4" fmla="*/ 30480 w 594360"/>
              <a:gd name="connsiteY4"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 name="connsiteX0" fmla="*/ 63486 w 627366"/>
              <a:gd name="connsiteY0" fmla="*/ 0 h 706120"/>
              <a:gd name="connsiteX1" fmla="*/ 627366 w 627366"/>
              <a:gd name="connsiteY1" fmla="*/ 86360 h 706120"/>
              <a:gd name="connsiteX2" fmla="*/ 627366 w 627366"/>
              <a:gd name="connsiteY2" fmla="*/ 650240 h 706120"/>
              <a:gd name="connsiteX3" fmla="*/ 33006 w 627366"/>
              <a:gd name="connsiteY3" fmla="*/ 706120 h 706120"/>
              <a:gd name="connsiteX4" fmla="*/ 63486 w 627366"/>
              <a:gd name="connsiteY4" fmla="*/ 360680 h 706120"/>
              <a:gd name="connsiteX5" fmla="*/ 63486 w 627366"/>
              <a:gd name="connsiteY5" fmla="*/ 0 h 706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366" h="706120">
                <a:moveTo>
                  <a:pt x="63486" y="0"/>
                </a:moveTo>
                <a:lnTo>
                  <a:pt x="627366" y="86360"/>
                </a:lnTo>
                <a:lnTo>
                  <a:pt x="627366" y="650240"/>
                </a:lnTo>
                <a:lnTo>
                  <a:pt x="33006" y="706120"/>
                </a:lnTo>
                <a:cubicBezTo>
                  <a:pt x="-54201" y="657860"/>
                  <a:pt x="58406" y="478367"/>
                  <a:pt x="63486" y="360680"/>
                </a:cubicBezTo>
                <a:cubicBezTo>
                  <a:pt x="215886" y="75353"/>
                  <a:pt x="-23720" y="45720"/>
                  <a:pt x="63486" y="0"/>
                </a:cubicBezTo>
                <a:close/>
              </a:path>
            </a:pathLst>
          </a:cu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121272" y="5872480"/>
            <a:ext cx="370840" cy="370840"/>
          </a:xfrm>
          <a:prstGeom prst="ellipse">
            <a:avLst/>
          </a:prstGeom>
          <a:solidFill>
            <a:srgbClr val="4A6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836417" y="5872480"/>
            <a:ext cx="370840" cy="370840"/>
          </a:xfrm>
          <a:prstGeom prst="ellipse">
            <a:avLst/>
          </a:prstGeom>
          <a:solidFill>
            <a:srgbClr val="4A65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256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3.54167E-6 -3.33333E-6 L 3.54167E-6 -0.00995 " pathEditMode="relative" rAng="0" ptsTypes="AA">
                                      <p:cBhvr>
                                        <p:cTn id="6" dur="500" fill="hold"/>
                                        <p:tgtEl>
                                          <p:spTgt spid="11"/>
                                        </p:tgtEl>
                                        <p:attrNameLst>
                                          <p:attrName>ppt_x</p:attrName>
                                          <p:attrName>ppt_y</p:attrName>
                                        </p:attrNameLst>
                                      </p:cBhvr>
                                      <p:rCtr x="0" y="-509"/>
                                    </p:animMotion>
                                  </p:childTnLst>
                                </p:cTn>
                              </p:par>
                              <p:par>
                                <p:cTn id="7" presetID="42" presetClass="path" presetSubtype="0" repeatCount="indefinite" accel="50000" decel="50000" autoRev="1" fill="hold" grpId="0" nodeType="withEffect">
                                  <p:stCondLst>
                                    <p:cond delay="0"/>
                                  </p:stCondLst>
                                  <p:childTnLst>
                                    <p:animMotion origin="layout" path="M -1.45833E-6 -3.33333E-6 L -1.45833E-6 -0.00995 " pathEditMode="relative" rAng="0" ptsTypes="AA">
                                      <p:cBhvr>
                                        <p:cTn id="8" dur="500" fill="hold"/>
                                        <p:tgtEl>
                                          <p:spTgt spid="13"/>
                                        </p:tgtEl>
                                        <p:attrNameLst>
                                          <p:attrName>ppt_x</p:attrName>
                                          <p:attrName>ppt_y</p:attrName>
                                        </p:attrNameLst>
                                      </p:cBhvr>
                                      <p:rCtr x="0"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736" y="-982"/>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0" name="Group 49"/>
          <p:cNvGrpSpPr/>
          <p:nvPr/>
        </p:nvGrpSpPr>
        <p:grpSpPr>
          <a:xfrm>
            <a:off x="2145850" y="1586257"/>
            <a:ext cx="7900792" cy="4755881"/>
            <a:chOff x="2829213" y="1662113"/>
            <a:chExt cx="6381608" cy="3841408"/>
          </a:xfrm>
        </p:grpSpPr>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29213" y="1662113"/>
              <a:ext cx="6381608" cy="3205937"/>
            </a:xfrm>
            <a:prstGeom prst="rect">
              <a:avLst/>
            </a:prstGeom>
          </p:spPr>
        </p:pic>
        <p:sp>
          <p:nvSpPr>
            <p:cNvPr id="53" name="TextBox 52"/>
            <p:cNvSpPr txBox="1"/>
            <p:nvPr/>
          </p:nvSpPr>
          <p:spPr>
            <a:xfrm>
              <a:off x="4182014" y="5041856"/>
              <a:ext cx="3676007" cy="461665"/>
            </a:xfrm>
            <a:prstGeom prst="rect">
              <a:avLst/>
            </a:prstGeom>
            <a:noFill/>
          </p:spPr>
          <p:txBody>
            <a:bodyPr wrap="none" rtlCol="0">
              <a:spAutoFit/>
            </a:bodyPr>
            <a:lstStyle/>
            <a:p>
              <a:pPr algn="ctr"/>
              <a:r>
                <a:rPr lang="en-US" sz="2400" dirty="0">
                  <a:solidFill>
                    <a:srgbClr val="46624A"/>
                  </a:solidFill>
                  <a:latin typeface="UTM Avo" pitchFamily="18" charset="0"/>
                </a:rPr>
                <a:t>Bình giữ nhiệt lúa mạch</a:t>
              </a:r>
              <a:endParaRPr lang="vi-VN" sz="2400" dirty="0">
                <a:solidFill>
                  <a:srgbClr val="46624A"/>
                </a:solidFill>
                <a:latin typeface="UTM Avo" pitchFamily="18" charset="0"/>
              </a:endParaRPr>
            </a:p>
          </p:txBody>
        </p:sp>
      </p:grpSp>
      <p:grpSp>
        <p:nvGrpSpPr>
          <p:cNvPr id="43" name="Group 42"/>
          <p:cNvGrpSpPr/>
          <p:nvPr/>
        </p:nvGrpSpPr>
        <p:grpSpPr>
          <a:xfrm>
            <a:off x="4044889" y="875949"/>
            <a:ext cx="4316206" cy="5417426"/>
            <a:chOff x="11825169" y="1172096"/>
            <a:chExt cx="3486275" cy="4375750"/>
          </a:xfrm>
        </p:grpSpPr>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32054" y="1172096"/>
              <a:ext cx="2725372" cy="3638105"/>
            </a:xfrm>
            <a:prstGeom prst="rect">
              <a:avLst/>
            </a:prstGeom>
          </p:spPr>
        </p:pic>
        <p:sp>
          <p:nvSpPr>
            <p:cNvPr id="57" name="TextBox 56"/>
            <p:cNvSpPr txBox="1"/>
            <p:nvPr/>
          </p:nvSpPr>
          <p:spPr>
            <a:xfrm>
              <a:off x="11825169" y="5086181"/>
              <a:ext cx="3486275" cy="461665"/>
            </a:xfrm>
            <a:prstGeom prst="rect">
              <a:avLst/>
            </a:prstGeom>
            <a:noFill/>
          </p:spPr>
          <p:txBody>
            <a:bodyPr wrap="none" rtlCol="0">
              <a:spAutoFit/>
            </a:bodyPr>
            <a:lstStyle/>
            <a:p>
              <a:pPr algn="ctr"/>
              <a:r>
                <a:rPr lang="en-US" sz="2400" dirty="0">
                  <a:solidFill>
                    <a:srgbClr val="46624A"/>
                  </a:solidFill>
                  <a:latin typeface="UTM Avo" pitchFamily="18" charset="0"/>
                </a:rPr>
                <a:t>Túi ống &amp; ống hút </a:t>
              </a:r>
              <a:r>
                <a:rPr lang="en-US" sz="2400" dirty="0" err="1">
                  <a:solidFill>
                    <a:srgbClr val="46624A"/>
                  </a:solidFill>
                  <a:latin typeface="UTM Avo" pitchFamily="18" charset="0"/>
                </a:rPr>
                <a:t>inox</a:t>
              </a:r>
              <a:endParaRPr lang="vi-VN" sz="2400" dirty="0">
                <a:solidFill>
                  <a:srgbClr val="46624A"/>
                </a:solidFill>
                <a:latin typeface="UTM Avo" pitchFamily="18" charset="0"/>
              </a:endParaRPr>
            </a:p>
          </p:txBody>
        </p:sp>
      </p:grpSp>
      <p:sp>
        <p:nvSpPr>
          <p:cNvPr id="13" name="Rectangle 12"/>
          <p:cNvSpPr/>
          <p:nvPr/>
        </p:nvSpPr>
        <p:spPr>
          <a:xfrm>
            <a:off x="1839867" y="419885"/>
            <a:ext cx="8733481" cy="523220"/>
          </a:xfrm>
          <a:prstGeom prst="rect">
            <a:avLst/>
          </a:prstGeom>
        </p:spPr>
        <p:txBody>
          <a:bodyPr wrap="none">
            <a:spAutoFit/>
          </a:bodyPr>
          <a:lstStyle/>
          <a:p>
            <a:pPr lvl="0"/>
            <a:r>
              <a:rPr lang="en-US" sz="2800" b="1" dirty="0">
                <a:solidFill>
                  <a:srgbClr val="46624A"/>
                </a:solidFill>
                <a:latin typeface="UTM Avo" pitchFamily="18" charset="0"/>
              </a:rPr>
              <a:t>NHỮNG SẢN PHẨM GREEN WITH ME CUNG CẤP</a:t>
            </a:r>
          </a:p>
        </p:txBody>
      </p:sp>
      <p:grpSp>
        <p:nvGrpSpPr>
          <p:cNvPr id="42" name="Group 41"/>
          <p:cNvGrpSpPr/>
          <p:nvPr/>
        </p:nvGrpSpPr>
        <p:grpSpPr>
          <a:xfrm>
            <a:off x="4071796" y="419885"/>
            <a:ext cx="3772244" cy="5907274"/>
            <a:chOff x="4555" y="732112"/>
            <a:chExt cx="3046908" cy="4771409"/>
          </a:xfrm>
        </p:grpSpPr>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5" y="732112"/>
              <a:ext cx="3046908" cy="4062544"/>
            </a:xfrm>
            <a:prstGeom prst="rect">
              <a:avLst/>
            </a:prstGeom>
          </p:spPr>
        </p:pic>
        <p:sp>
          <p:nvSpPr>
            <p:cNvPr id="47" name="TextBox 46"/>
            <p:cNvSpPr txBox="1"/>
            <p:nvPr/>
          </p:nvSpPr>
          <p:spPr>
            <a:xfrm>
              <a:off x="985752" y="5041856"/>
              <a:ext cx="1436612" cy="461665"/>
            </a:xfrm>
            <a:prstGeom prst="rect">
              <a:avLst/>
            </a:prstGeom>
            <a:noFill/>
          </p:spPr>
          <p:txBody>
            <a:bodyPr wrap="none" rtlCol="0">
              <a:spAutoFit/>
            </a:bodyPr>
            <a:lstStyle/>
            <a:p>
              <a:pPr algn="ctr"/>
              <a:r>
                <a:rPr lang="en-US" sz="2400" dirty="0">
                  <a:solidFill>
                    <a:srgbClr val="46624A"/>
                  </a:solidFill>
                  <a:latin typeface="UTM Avo" pitchFamily="18" charset="0"/>
                </a:rPr>
                <a:t>Quai vải</a:t>
              </a:r>
              <a:endParaRPr lang="vi-VN" sz="2400" dirty="0">
                <a:solidFill>
                  <a:srgbClr val="46624A"/>
                </a:solidFill>
                <a:latin typeface="UTM Avo" pitchFamily="18" charset="0"/>
              </a:endParaRPr>
            </a:p>
          </p:txBody>
        </p:sp>
      </p:grpSp>
      <p:grpSp>
        <p:nvGrpSpPr>
          <p:cNvPr id="41" name="Group 40"/>
          <p:cNvGrpSpPr/>
          <p:nvPr/>
        </p:nvGrpSpPr>
        <p:grpSpPr>
          <a:xfrm>
            <a:off x="3194413" y="-238007"/>
            <a:ext cx="6471945" cy="6531382"/>
            <a:chOff x="8045758" y="228009"/>
            <a:chExt cx="5227504" cy="5275512"/>
          </a:xfrm>
        </p:grpSpPr>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5758" y="228009"/>
              <a:ext cx="5227504" cy="5227504"/>
            </a:xfrm>
            <a:prstGeom prst="rect">
              <a:avLst/>
            </a:prstGeom>
          </p:spPr>
        </p:pic>
        <p:sp>
          <p:nvSpPr>
            <p:cNvPr id="49" name="TextBox 48"/>
            <p:cNvSpPr txBox="1"/>
            <p:nvPr/>
          </p:nvSpPr>
          <p:spPr>
            <a:xfrm>
              <a:off x="9779006" y="5041856"/>
              <a:ext cx="1260281" cy="461665"/>
            </a:xfrm>
            <a:prstGeom prst="rect">
              <a:avLst/>
            </a:prstGeom>
            <a:noFill/>
          </p:spPr>
          <p:txBody>
            <a:bodyPr wrap="none" rtlCol="0">
              <a:spAutoFit/>
            </a:bodyPr>
            <a:lstStyle/>
            <a:p>
              <a:pPr algn="ctr"/>
              <a:r>
                <a:rPr lang="en-US" sz="2400" dirty="0">
                  <a:solidFill>
                    <a:srgbClr val="46624A"/>
                  </a:solidFill>
                  <a:latin typeface="UTM Avo" pitchFamily="18" charset="0"/>
                </a:rPr>
                <a:t>Túi tote</a:t>
              </a:r>
              <a:endParaRPr lang="vi-VN" sz="2400" dirty="0">
                <a:solidFill>
                  <a:srgbClr val="46624A"/>
                </a:solidFill>
                <a:latin typeface="UTM Avo" pitchFamily="18" charset="0"/>
              </a:endParaRPr>
            </a:p>
          </p:txBody>
        </p:sp>
      </p:grpSp>
      <p:grpSp>
        <p:nvGrpSpPr>
          <p:cNvPr id="48" name="Group 47"/>
          <p:cNvGrpSpPr/>
          <p:nvPr/>
        </p:nvGrpSpPr>
        <p:grpSpPr>
          <a:xfrm>
            <a:off x="2901803" y="831103"/>
            <a:ext cx="6384271" cy="5479439"/>
            <a:chOff x="-4668100" y="1077682"/>
            <a:chExt cx="5156688" cy="4425839"/>
          </a:xfrm>
        </p:grpSpPr>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8100" y="1077682"/>
              <a:ext cx="5156688" cy="3928373"/>
            </a:xfrm>
            <a:prstGeom prst="rect">
              <a:avLst/>
            </a:prstGeom>
          </p:spPr>
        </p:pic>
        <p:sp>
          <p:nvSpPr>
            <p:cNvPr id="52" name="TextBox 51"/>
            <p:cNvSpPr txBox="1"/>
            <p:nvPr/>
          </p:nvSpPr>
          <p:spPr>
            <a:xfrm>
              <a:off x="-3421805" y="5041856"/>
              <a:ext cx="2840266" cy="461665"/>
            </a:xfrm>
            <a:prstGeom prst="rect">
              <a:avLst/>
            </a:prstGeom>
            <a:noFill/>
          </p:spPr>
          <p:txBody>
            <a:bodyPr wrap="none" rtlCol="0">
              <a:spAutoFit/>
            </a:bodyPr>
            <a:lstStyle/>
            <a:p>
              <a:pPr algn="ctr"/>
              <a:r>
                <a:rPr lang="en-US" sz="2400" dirty="0">
                  <a:solidFill>
                    <a:srgbClr val="46624A"/>
                  </a:solidFill>
                  <a:latin typeface="UTM Avo" pitchFamily="18" charset="0"/>
                </a:rPr>
                <a:t>Bình giữ nhiệt </a:t>
              </a:r>
              <a:r>
                <a:rPr lang="en-US" sz="2400" dirty="0" err="1">
                  <a:solidFill>
                    <a:srgbClr val="46624A"/>
                  </a:solidFill>
                  <a:latin typeface="UTM Avo" pitchFamily="18" charset="0"/>
                </a:rPr>
                <a:t>inox</a:t>
              </a:r>
              <a:endParaRPr lang="vi-VN" sz="2400" dirty="0">
                <a:solidFill>
                  <a:srgbClr val="46624A"/>
                </a:solidFill>
                <a:latin typeface="UTM Avo" pitchFamily="18" charset="0"/>
              </a:endParaRPr>
            </a:p>
          </p:txBody>
        </p:sp>
      </p:grpSp>
    </p:spTree>
    <p:extLst>
      <p:ext uri="{BB962C8B-B14F-4D97-AF65-F5344CB8AC3E}">
        <p14:creationId xmlns:p14="http://schemas.microsoft.com/office/powerpoint/2010/main" val="287343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0"/>
                                        </p:tgtEl>
                                      </p:cBhvr>
                                    </p:animEffect>
                                    <p:set>
                                      <p:cBhvr>
                                        <p:cTn id="12" dur="1" fill="hold">
                                          <p:stCondLst>
                                            <p:cond delay="499"/>
                                          </p:stCondLst>
                                        </p:cTn>
                                        <p:tgtEl>
                                          <p:spTgt spid="5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48"/>
                                        </p:tgtEl>
                                      </p:cBhvr>
                                    </p:animEffect>
                                    <p:set>
                                      <p:cBhvr>
                                        <p:cTn id="20" dur="1" fill="hold">
                                          <p:stCondLst>
                                            <p:cond delay="499"/>
                                          </p:stCondLst>
                                        </p:cTn>
                                        <p:tgtEl>
                                          <p:spTgt spid="4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41"/>
                                        </p:tgtEl>
                                      </p:cBhvr>
                                    </p:animEffect>
                                    <p:set>
                                      <p:cBhvr>
                                        <p:cTn id="28" dur="1" fill="hold">
                                          <p:stCondLst>
                                            <p:cond delay="499"/>
                                          </p:stCondLst>
                                        </p:cTn>
                                        <p:tgtEl>
                                          <p:spTgt spid="4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138046" y="419885"/>
            <a:ext cx="1915909" cy="523220"/>
          </a:xfrm>
          <a:prstGeom prst="rect">
            <a:avLst/>
          </a:prstGeom>
        </p:spPr>
        <p:txBody>
          <a:bodyPr wrap="none">
            <a:spAutoFit/>
          </a:bodyPr>
          <a:lstStyle/>
          <a:p>
            <a:pPr lvl="0"/>
            <a:r>
              <a:rPr lang="en-US" sz="2800" b="1" dirty="0">
                <a:solidFill>
                  <a:srgbClr val="46624A"/>
                </a:solidFill>
                <a:latin typeface="UTM Avo" pitchFamily="18" charset="0"/>
              </a:rPr>
              <a:t>VỀ DỰ ÁN</a:t>
            </a:r>
          </a:p>
        </p:txBody>
      </p:sp>
      <p:grpSp>
        <p:nvGrpSpPr>
          <p:cNvPr id="7" name="Group 6"/>
          <p:cNvGrpSpPr/>
          <p:nvPr/>
        </p:nvGrpSpPr>
        <p:grpSpPr>
          <a:xfrm>
            <a:off x="420308" y="630627"/>
            <a:ext cx="5256567" cy="2798373"/>
            <a:chOff x="0" y="1400535"/>
            <a:chExt cx="5256567" cy="2798373"/>
          </a:xfrm>
        </p:grpSpPr>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5340" b="89988" l="9951" r="89988">
                          <a14:foregroundMark x1="59648" y1="18083" x2="59648" y2="18083"/>
                          <a14:foregroundMark x1="54308" y1="22269" x2="54308" y2="22269"/>
                          <a14:foregroundMark x1="48968" y1="18083" x2="48968" y2="18083"/>
                          <a14:foregroundMark x1="50061" y1="24818" x2="50061" y2="24818"/>
                          <a14:foregroundMark x1="51760" y1="24272" x2="51760" y2="24272"/>
                        </a14:backgroundRemoval>
                      </a14:imgEffect>
                    </a14:imgLayer>
                  </a14:imgProps>
                </a:ext>
                <a:ext uri="{28A0092B-C50C-407E-A947-70E740481C1C}">
                  <a14:useLocalDpi xmlns:a14="http://schemas.microsoft.com/office/drawing/2010/main" val="0"/>
                </a:ext>
              </a:extLst>
            </a:blip>
            <a:stretch>
              <a:fillRect/>
            </a:stretch>
          </p:blipFill>
          <p:spPr>
            <a:xfrm>
              <a:off x="1229096" y="1400535"/>
              <a:ext cx="2798373" cy="2798373"/>
            </a:xfrm>
            <a:prstGeom prst="rect">
              <a:avLst/>
            </a:prstGeom>
          </p:spPr>
        </p:pic>
        <p:sp>
          <p:nvSpPr>
            <p:cNvPr id="9" name="TextBox 8"/>
            <p:cNvSpPr txBox="1"/>
            <p:nvPr/>
          </p:nvSpPr>
          <p:spPr>
            <a:xfrm>
              <a:off x="0" y="3715886"/>
              <a:ext cx="5256567" cy="369332"/>
            </a:xfrm>
            <a:prstGeom prst="rect">
              <a:avLst/>
            </a:prstGeom>
            <a:noFill/>
          </p:spPr>
          <p:txBody>
            <a:bodyPr wrap="none" rtlCol="0">
              <a:spAutoFit/>
            </a:bodyPr>
            <a:lstStyle/>
            <a:p>
              <a:pPr algn="ctr"/>
              <a:r>
                <a:rPr lang="en-US" dirty="0">
                  <a:solidFill>
                    <a:srgbClr val="46624A"/>
                  </a:solidFill>
                  <a:latin typeface="UTM Avo" pitchFamily="18" charset="0"/>
                </a:rPr>
                <a:t>N</a:t>
              </a:r>
              <a:r>
                <a:rPr lang="vi-VN" dirty="0">
                  <a:solidFill>
                    <a:srgbClr val="46624A"/>
                  </a:solidFill>
                  <a:latin typeface="UTM Avo" pitchFamily="18" charset="0"/>
                </a:rPr>
                <a:t>hững người nhạy cảm với yếu tố môi trường</a:t>
              </a:r>
            </a:p>
          </p:txBody>
        </p:sp>
      </p:grpSp>
      <p:grpSp>
        <p:nvGrpSpPr>
          <p:cNvPr id="8" name="Group 7"/>
          <p:cNvGrpSpPr/>
          <p:nvPr/>
        </p:nvGrpSpPr>
        <p:grpSpPr>
          <a:xfrm>
            <a:off x="6946332" y="-193040"/>
            <a:ext cx="4825360" cy="4055817"/>
            <a:chOff x="6666921" y="542434"/>
            <a:chExt cx="4825360" cy="4055817"/>
          </a:xfrm>
        </p:grpSpPr>
        <p:pic>
          <p:nvPicPr>
            <p:cNvPr id="1026" name="Picture 2" descr="Kết quả hình ảnh cho teen illust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7606" y="542434"/>
              <a:ext cx="4055817" cy="4055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666921" y="3715886"/>
              <a:ext cx="4825360" cy="369332"/>
            </a:xfrm>
            <a:prstGeom prst="rect">
              <a:avLst/>
            </a:prstGeom>
            <a:noFill/>
          </p:spPr>
          <p:txBody>
            <a:bodyPr wrap="none" rtlCol="0">
              <a:spAutoFit/>
            </a:bodyPr>
            <a:lstStyle/>
            <a:p>
              <a:pPr algn="ctr"/>
              <a:r>
                <a:rPr lang="en-US" dirty="0">
                  <a:solidFill>
                    <a:srgbClr val="46624A"/>
                  </a:solidFill>
                  <a:latin typeface="UTM Avo" pitchFamily="18" charset="0"/>
                </a:rPr>
                <a:t>Chủ yếu là giới trẻ có độ tuổi từ 16-30 tuổi</a:t>
              </a:r>
              <a:endParaRPr lang="vi-VN" dirty="0">
                <a:solidFill>
                  <a:srgbClr val="46624A"/>
                </a:solidFill>
                <a:latin typeface="UTM Avo" pitchFamily="18" charset="0"/>
              </a:endParaRPr>
            </a:p>
          </p:txBody>
        </p:sp>
      </p:grpSp>
      <p:grpSp>
        <p:nvGrpSpPr>
          <p:cNvPr id="12" name="Group 11"/>
          <p:cNvGrpSpPr/>
          <p:nvPr/>
        </p:nvGrpSpPr>
        <p:grpSpPr>
          <a:xfrm>
            <a:off x="1312685" y="4060552"/>
            <a:ext cx="2999539" cy="1902862"/>
            <a:chOff x="7153058" y="1939809"/>
            <a:chExt cx="2999539" cy="1902862"/>
          </a:xfrm>
        </p:grpSpPr>
        <p:sp>
          <p:nvSpPr>
            <p:cNvPr id="14" name="Rectangle 13"/>
            <p:cNvSpPr/>
            <p:nvPr/>
          </p:nvSpPr>
          <p:spPr>
            <a:xfrm>
              <a:off x="7153058" y="3442561"/>
              <a:ext cx="2999539" cy="400110"/>
            </a:xfrm>
            <a:prstGeom prst="rect">
              <a:avLst/>
            </a:prstGeom>
          </p:spPr>
          <p:txBody>
            <a:bodyPr wrap="none">
              <a:spAutoFit/>
            </a:bodyPr>
            <a:lstStyle/>
            <a:p>
              <a:r>
                <a:rPr lang="en-US" sz="2000" dirty="0">
                  <a:solidFill>
                    <a:srgbClr val="46624A"/>
                  </a:solidFill>
                  <a:latin typeface="UTM Avo" pitchFamily="18" charset="0"/>
                </a:rPr>
                <a:t>Phủ sóng 23 tỉnh thành</a:t>
              </a:r>
              <a:endParaRPr lang="en-US" sz="2000" dirty="0">
                <a:solidFill>
                  <a:srgbClr val="46624A"/>
                </a:solidFill>
              </a:endParaRPr>
            </a:p>
          </p:txBody>
        </p:sp>
        <p:sp>
          <p:nvSpPr>
            <p:cNvPr id="15" name="TextBox 14"/>
            <p:cNvSpPr txBox="1"/>
            <p:nvPr/>
          </p:nvSpPr>
          <p:spPr>
            <a:xfrm>
              <a:off x="7306946" y="1939809"/>
              <a:ext cx="2845651" cy="1446550"/>
            </a:xfrm>
            <a:prstGeom prst="rect">
              <a:avLst/>
            </a:prstGeom>
            <a:noFill/>
          </p:spPr>
          <p:txBody>
            <a:bodyPr wrap="none" rtlCol="0">
              <a:spAutoFit/>
            </a:bodyPr>
            <a:lstStyle/>
            <a:p>
              <a:r>
                <a:rPr lang="en-US" sz="8800" b="1" dirty="0">
                  <a:solidFill>
                    <a:schemeClr val="accent6">
                      <a:lumMod val="50000"/>
                    </a:schemeClr>
                  </a:solidFill>
                  <a:latin typeface="UTM Avo" panose="02040603050506020204" pitchFamily="18" charset="0"/>
                </a:rPr>
                <a:t>23</a:t>
              </a:r>
              <a:r>
                <a:rPr lang="en-US" sz="5400" b="1" dirty="0">
                  <a:solidFill>
                    <a:srgbClr val="C00000"/>
                  </a:solidFill>
                  <a:latin typeface="UTM Avo" panose="02040603050506020204" pitchFamily="18" charset="0"/>
                </a:rPr>
                <a:t>/63</a:t>
              </a:r>
            </a:p>
          </p:txBody>
        </p:sp>
      </p:grpSp>
      <p:pic>
        <p:nvPicPr>
          <p:cNvPr id="4" name="Picture 3">
            <a:extLst>
              <a:ext uri="{FF2B5EF4-FFF2-40B4-BE49-F238E27FC236}">
                <a16:creationId xmlns:a16="http://schemas.microsoft.com/office/drawing/2014/main" id="{F8A975F9-35D2-4DDB-A63B-1CE3AFE347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1955" y="3247617"/>
            <a:ext cx="2100641" cy="3712510"/>
          </a:xfrm>
          <a:prstGeom prst="rect">
            <a:avLst/>
          </a:prstGeom>
        </p:spPr>
      </p:pic>
    </p:spTree>
    <p:extLst>
      <p:ext uri="{BB962C8B-B14F-4D97-AF65-F5344CB8AC3E}">
        <p14:creationId xmlns:p14="http://schemas.microsoft.com/office/powerpoint/2010/main" val="252269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691" y="0"/>
            <a:ext cx="12192000" cy="6858000"/>
          </a:xfrm>
          <a:prstGeom prst="rect">
            <a:avLst/>
          </a:prstGeom>
          <a:solidFill>
            <a:srgbClr val="FFF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5138045" y="218812"/>
            <a:ext cx="1915909" cy="523220"/>
          </a:xfrm>
          <a:prstGeom prst="rect">
            <a:avLst/>
          </a:prstGeom>
        </p:spPr>
        <p:txBody>
          <a:bodyPr wrap="none">
            <a:spAutoFit/>
          </a:bodyPr>
          <a:lstStyle/>
          <a:p>
            <a:pPr lvl="0"/>
            <a:r>
              <a:rPr lang="en-US" sz="2800" b="1" dirty="0">
                <a:solidFill>
                  <a:srgbClr val="46624A"/>
                </a:solidFill>
                <a:latin typeface="UTM Avo" pitchFamily="18" charset="0"/>
              </a:rPr>
              <a:t>VỀ DỰ ÁN</a:t>
            </a:r>
          </a:p>
        </p:txBody>
      </p:sp>
      <p:sp>
        <p:nvSpPr>
          <p:cNvPr id="13" name="TextBox 12">
            <a:extLst>
              <a:ext uri="{FF2B5EF4-FFF2-40B4-BE49-F238E27FC236}">
                <a16:creationId xmlns:a16="http://schemas.microsoft.com/office/drawing/2014/main" id="{FDA1A224-D8A8-4193-B075-C3391A06C6C0}"/>
              </a:ext>
            </a:extLst>
          </p:cNvPr>
          <p:cNvSpPr txBox="1"/>
          <p:nvPr/>
        </p:nvSpPr>
        <p:spPr>
          <a:xfrm>
            <a:off x="6379229" y="6008246"/>
            <a:ext cx="5590249" cy="369332"/>
          </a:xfrm>
          <a:prstGeom prst="rect">
            <a:avLst/>
          </a:prstGeom>
          <a:noFill/>
        </p:spPr>
        <p:txBody>
          <a:bodyPr wrap="none" rtlCol="0">
            <a:spAutoFit/>
          </a:bodyPr>
          <a:lstStyle/>
          <a:p>
            <a:pPr algn="ctr"/>
            <a:r>
              <a:rPr lang="vi-VN" dirty="0">
                <a:solidFill>
                  <a:srgbClr val="46624A"/>
                </a:solidFill>
                <a:latin typeface="UTM Avo" pitchFamily="18" charset="0"/>
              </a:rPr>
              <a:t>Trung bình một sản phẩm thu về 26,3% lợi nhuận</a:t>
            </a:r>
            <a:endParaRPr lang="en-US" dirty="0"/>
          </a:p>
        </p:txBody>
      </p:sp>
      <p:pic>
        <p:nvPicPr>
          <p:cNvPr id="16" name="Picture 4" descr="Trong hình ảnh có thể có: đồ uống">
            <a:extLst>
              <a:ext uri="{FF2B5EF4-FFF2-40B4-BE49-F238E27FC236}">
                <a16:creationId xmlns:a16="http://schemas.microsoft.com/office/drawing/2014/main" id="{1178E419-76FA-4E38-8145-80C232DBB3F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5582" t="6393" r="68935" b="29037"/>
          <a:stretch/>
        </p:blipFill>
        <p:spPr bwMode="auto">
          <a:xfrm>
            <a:off x="6700151" y="3307441"/>
            <a:ext cx="890954" cy="14067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rong hình ảnh có thể có: đồ uống">
            <a:extLst>
              <a:ext uri="{FF2B5EF4-FFF2-40B4-BE49-F238E27FC236}">
                <a16:creationId xmlns:a16="http://schemas.microsoft.com/office/drawing/2014/main" id="{9B9CFB3E-4C6F-44FC-BBB0-E4509D0D9E5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542" t="6001" r="56790" b="29428"/>
          <a:stretch/>
        </p:blipFill>
        <p:spPr bwMode="auto">
          <a:xfrm>
            <a:off x="6133693" y="3954459"/>
            <a:ext cx="844062" cy="140676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rong hình ảnh có thể có: đồ uống">
            <a:extLst>
              <a:ext uri="{FF2B5EF4-FFF2-40B4-BE49-F238E27FC236}">
                <a16:creationId xmlns:a16="http://schemas.microsoft.com/office/drawing/2014/main" id="{5AE93F9C-E765-4B95-8329-B2C8C1562B1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4718" r="42244" b="28987"/>
          <a:stretch/>
        </p:blipFill>
        <p:spPr bwMode="auto">
          <a:xfrm>
            <a:off x="8007591" y="3828094"/>
            <a:ext cx="750277" cy="154713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Trong hình ảnh có thể có: đồ uống">
            <a:extLst>
              <a:ext uri="{FF2B5EF4-FFF2-40B4-BE49-F238E27FC236}">
                <a16:creationId xmlns:a16="http://schemas.microsoft.com/office/drawing/2014/main" id="{45BA1255-3433-44FE-9AD1-B12F19E671A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7601" t="3740" r="26509" b="33842"/>
          <a:stretch/>
        </p:blipFill>
        <p:spPr bwMode="auto">
          <a:xfrm>
            <a:off x="7377033" y="3409300"/>
            <a:ext cx="914400" cy="13598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46B3DE-B929-4B7D-A537-E991C9F8B4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049" y="3250182"/>
            <a:ext cx="5456126" cy="3718560"/>
          </a:xfrm>
          <a:prstGeom prst="rect">
            <a:avLst/>
          </a:prstGeom>
        </p:spPr>
      </p:pic>
      <p:pic>
        <p:nvPicPr>
          <p:cNvPr id="27" name="Picture 26">
            <a:extLst>
              <a:ext uri="{FF2B5EF4-FFF2-40B4-BE49-F238E27FC236}">
                <a16:creationId xmlns:a16="http://schemas.microsoft.com/office/drawing/2014/main" id="{F71DFD56-29A4-41F4-B2AF-C87005F7AA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4353" y="3722106"/>
            <a:ext cx="2544606" cy="2271970"/>
          </a:xfrm>
          <a:prstGeom prst="rect">
            <a:avLst/>
          </a:prstGeom>
        </p:spPr>
      </p:pic>
      <p:pic>
        <p:nvPicPr>
          <p:cNvPr id="29" name="Picture 28">
            <a:extLst>
              <a:ext uri="{FF2B5EF4-FFF2-40B4-BE49-F238E27FC236}">
                <a16:creationId xmlns:a16="http://schemas.microsoft.com/office/drawing/2014/main" id="{D45CF195-793C-4E56-AC12-4062E8112C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1730" y="893799"/>
            <a:ext cx="2515501" cy="2515501"/>
          </a:xfrm>
          <a:prstGeom prst="rect">
            <a:avLst/>
          </a:prstGeom>
        </p:spPr>
      </p:pic>
      <p:sp>
        <p:nvSpPr>
          <p:cNvPr id="31" name="TextBox 30">
            <a:extLst>
              <a:ext uri="{FF2B5EF4-FFF2-40B4-BE49-F238E27FC236}">
                <a16:creationId xmlns:a16="http://schemas.microsoft.com/office/drawing/2014/main" id="{261E9E1B-FC9D-404B-9B51-60DC2306DE96}"/>
              </a:ext>
            </a:extLst>
          </p:cNvPr>
          <p:cNvSpPr txBox="1"/>
          <p:nvPr/>
        </p:nvSpPr>
        <p:spPr>
          <a:xfrm>
            <a:off x="5936606" y="1774878"/>
            <a:ext cx="5782353" cy="477054"/>
          </a:xfrm>
          <a:prstGeom prst="rect">
            <a:avLst/>
          </a:prstGeom>
          <a:noFill/>
        </p:spPr>
        <p:txBody>
          <a:bodyPr wrap="none" rtlCol="0">
            <a:spAutoFit/>
          </a:bodyPr>
          <a:lstStyle/>
          <a:p>
            <a:pPr algn="ctr"/>
            <a:r>
              <a:rPr lang="vi-VN" sz="2500" dirty="0">
                <a:solidFill>
                  <a:srgbClr val="46624A"/>
                </a:solidFill>
                <a:latin typeface="UTM Avo" pitchFamily="18" charset="0"/>
              </a:rPr>
              <a:t>Vốn điều lệ ban đầu: 9.000.000 VND</a:t>
            </a:r>
            <a:endParaRPr lang="en-US" sz="2500" dirty="0"/>
          </a:p>
        </p:txBody>
      </p:sp>
    </p:spTree>
    <p:extLst>
      <p:ext uri="{BB962C8B-B14F-4D97-AF65-F5344CB8AC3E}">
        <p14:creationId xmlns:p14="http://schemas.microsoft.com/office/powerpoint/2010/main" val="95990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5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1000"/>
                            </p:stCondLst>
                            <p:childTnLst>
                              <p:par>
                                <p:cTn id="37" presetID="42" presetClass="path" presetSubtype="0" accel="50000" decel="50000" fill="hold" nodeType="afterEffect">
                                  <p:stCondLst>
                                    <p:cond delay="0"/>
                                  </p:stCondLst>
                                  <p:childTnLst>
                                    <p:animMotion origin="layout" path="M 1.11022E-16 -3.33333E-6 L 0.17122 -0.00764 " pathEditMode="relative" rAng="0" ptsTypes="AA">
                                      <p:cBhvr>
                                        <p:cTn id="38" dur="500" fill="hold"/>
                                        <p:tgtEl>
                                          <p:spTgt spid="18"/>
                                        </p:tgtEl>
                                        <p:attrNameLst>
                                          <p:attrName>ppt_x</p:attrName>
                                          <p:attrName>ppt_y</p:attrName>
                                        </p:attrNameLst>
                                      </p:cBhvr>
                                      <p:rCtr x="8555" y="-394"/>
                                    </p:animMotion>
                                  </p:childTnLst>
                                </p:cTn>
                              </p:par>
                              <p:par>
                                <p:cTn id="39" presetID="42" presetClass="path" presetSubtype="0" accel="50000" decel="50000" fill="hold" nodeType="withEffect">
                                  <p:stCondLst>
                                    <p:cond delay="250"/>
                                  </p:stCondLst>
                                  <p:childTnLst>
                                    <p:animMotion origin="layout" path="M 1.875E-6 3.7037E-6 L 0.19896 -0.00903 " pathEditMode="relative" rAng="0" ptsTypes="AA">
                                      <p:cBhvr>
                                        <p:cTn id="40" dur="500" fill="hold"/>
                                        <p:tgtEl>
                                          <p:spTgt spid="19"/>
                                        </p:tgtEl>
                                        <p:attrNameLst>
                                          <p:attrName>ppt_x</p:attrName>
                                          <p:attrName>ppt_y</p:attrName>
                                        </p:attrNameLst>
                                      </p:cBhvr>
                                      <p:rCtr x="9948" y="-463"/>
                                    </p:animMotion>
                                  </p:childTnLst>
                                </p:cTn>
                              </p:par>
                              <p:par>
                                <p:cTn id="41" presetID="42" presetClass="path" presetSubtype="0" accel="50000" decel="50000" fill="hold" nodeType="withEffect">
                                  <p:stCondLst>
                                    <p:cond delay="500"/>
                                  </p:stCondLst>
                                  <p:childTnLst>
                                    <p:animMotion origin="layout" path="M 2.29167E-6 -2.22222E-6 L 0.26549 -0.00555 " pathEditMode="relative" rAng="0" ptsTypes="AA">
                                      <p:cBhvr>
                                        <p:cTn id="42" dur="500" fill="hold"/>
                                        <p:tgtEl>
                                          <p:spTgt spid="16"/>
                                        </p:tgtEl>
                                        <p:attrNameLst>
                                          <p:attrName>ppt_x</p:attrName>
                                          <p:attrName>ppt_y</p:attrName>
                                        </p:attrNameLst>
                                      </p:cBhvr>
                                      <p:rCtr x="13268" y="-278"/>
                                    </p:animMotion>
                                  </p:childTnLst>
                                </p:cTn>
                              </p:par>
                              <p:par>
                                <p:cTn id="43" presetID="42" presetClass="path" presetSubtype="0" accel="50000" decel="50000" fill="hold" nodeType="withEffect">
                                  <p:stCondLst>
                                    <p:cond delay="750"/>
                                  </p:stCondLst>
                                  <p:childTnLst>
                                    <p:animMotion origin="layout" path="M -2.08333E-7 3.33333E-6 L 0.3138 -0.01945 " pathEditMode="relative" rAng="0" ptsTypes="AA">
                                      <p:cBhvr>
                                        <p:cTn id="44" dur="500" fill="hold"/>
                                        <p:tgtEl>
                                          <p:spTgt spid="17"/>
                                        </p:tgtEl>
                                        <p:attrNameLst>
                                          <p:attrName>ppt_x</p:attrName>
                                          <p:attrName>ppt_y</p:attrName>
                                        </p:attrNameLst>
                                      </p:cBhvr>
                                      <p:rCtr x="15690" y="-972"/>
                                    </p:animMotion>
                                  </p:childTnLst>
                                </p:cTn>
                              </p:par>
                            </p:childTnLst>
                          </p:cTn>
                        </p:par>
                        <p:par>
                          <p:cTn id="45" fill="hold">
                            <p:stCondLst>
                              <p:cond delay="2250"/>
                            </p:stCondLst>
                            <p:childTnLst>
                              <p:par>
                                <p:cTn id="46" presetID="1" presetClass="exit" presetSubtype="0" fill="hold" nodeType="after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2250"/>
                            </p:stCondLst>
                            <p:childTnLst>
                              <p:par>
                                <p:cTn id="49" presetID="1" presetClass="exit" presetSubtype="0" fill="hold" nodeType="after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par>
                          <p:cTn id="51" fill="hold">
                            <p:stCondLst>
                              <p:cond delay="2250"/>
                            </p:stCondLst>
                            <p:childTnLst>
                              <p:par>
                                <p:cTn id="52" presetID="1" presetClass="exit" presetSubtype="0" fill="hold" nodeType="afterEffect">
                                  <p:stCondLst>
                                    <p:cond delay="0"/>
                                  </p:stCondLst>
                                  <p:childTnLst>
                                    <p:set>
                                      <p:cBhvr>
                                        <p:cTn id="53" dur="1" fill="hold">
                                          <p:stCondLst>
                                            <p:cond delay="0"/>
                                          </p:stCondLst>
                                        </p:cTn>
                                        <p:tgtEl>
                                          <p:spTgt spid="16"/>
                                        </p:tgtEl>
                                        <p:attrNameLst>
                                          <p:attrName>style.visibility</p:attrName>
                                        </p:attrNameLst>
                                      </p:cBhvr>
                                      <p:to>
                                        <p:strVal val="hidden"/>
                                      </p:to>
                                    </p:set>
                                  </p:childTnLst>
                                </p:cTn>
                              </p:par>
                            </p:childTnLst>
                          </p:cTn>
                        </p:par>
                        <p:par>
                          <p:cTn id="54" fill="hold">
                            <p:stCondLst>
                              <p:cond delay="2250"/>
                            </p:stCondLst>
                            <p:childTnLst>
                              <p:par>
                                <p:cTn id="55" presetID="1" presetClass="exit" presetSubtype="0" fill="hold" nodeType="afterEffect">
                                  <p:stCondLst>
                                    <p:cond delay="0"/>
                                  </p:stCondLst>
                                  <p:childTnLst>
                                    <p:set>
                                      <p:cBhvr>
                                        <p:cTn id="56" dur="1" fill="hold">
                                          <p:stCondLst>
                                            <p:cond delay="0"/>
                                          </p:stCondLst>
                                        </p:cTn>
                                        <p:tgtEl>
                                          <p:spTgt spid="17"/>
                                        </p:tgtEl>
                                        <p:attrNameLst>
                                          <p:attrName>style.visibility</p:attrName>
                                        </p:attrNameLst>
                                      </p:cBhvr>
                                      <p:to>
                                        <p:strVal val="hidden"/>
                                      </p:to>
                                    </p:set>
                                  </p:childTnLst>
                                </p:cTn>
                              </p:par>
                            </p:childTnLst>
                          </p:cTn>
                        </p:par>
                        <p:par>
                          <p:cTn id="57" fill="hold">
                            <p:stCondLst>
                              <p:cond delay="2250"/>
                            </p:stCondLst>
                            <p:childTnLst>
                              <p:par>
                                <p:cTn id="58" presetID="26" presetClass="emph" presetSubtype="0" fill="hold" nodeType="afterEffect">
                                  <p:stCondLst>
                                    <p:cond delay="0"/>
                                  </p:stCondLst>
                                  <p:childTnLst>
                                    <p:animEffect transition="out" filter="fade">
                                      <p:cBhvr>
                                        <p:cTn id="59" dur="500" tmFilter="0, 0; .2, .5; .8, .5; 1, 0"/>
                                        <p:tgtEl>
                                          <p:spTgt spid="27"/>
                                        </p:tgtEl>
                                      </p:cBhvr>
                                    </p:animEffect>
                                    <p:animScale>
                                      <p:cBhvr>
                                        <p:cTn id="60"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TotalTime>
  <Words>1096</Words>
  <Application>Microsoft Office PowerPoint</Application>
  <PresentationFormat>Widescreen</PresentationFormat>
  <Paragraphs>208</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Times New Roman</vt:lpstr>
      <vt:lpstr>UTM Avo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Hung Phan</dc:creator>
  <cp:lastModifiedBy>Thảo Ninh</cp:lastModifiedBy>
  <cp:revision>195</cp:revision>
  <dcterms:created xsi:type="dcterms:W3CDTF">2019-12-14T02:56:01Z</dcterms:created>
  <dcterms:modified xsi:type="dcterms:W3CDTF">2019-12-22T13:23:30Z</dcterms:modified>
</cp:coreProperties>
</file>